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73"/>
  </p:notesMasterIdLst>
  <p:sldIdLst>
    <p:sldId id="726" r:id="rId3"/>
    <p:sldId id="720" r:id="rId4"/>
    <p:sldId id="697" r:id="rId5"/>
    <p:sldId id="699" r:id="rId6"/>
    <p:sldId id="773" r:id="rId7"/>
    <p:sldId id="721" r:id="rId8"/>
    <p:sldId id="780" r:id="rId9"/>
    <p:sldId id="776" r:id="rId10"/>
    <p:sldId id="778" r:id="rId11"/>
    <p:sldId id="770" r:id="rId12"/>
    <p:sldId id="771" r:id="rId13"/>
    <p:sldId id="772" r:id="rId14"/>
    <p:sldId id="779" r:id="rId15"/>
    <p:sldId id="746" r:id="rId16"/>
    <p:sldId id="777" r:id="rId17"/>
    <p:sldId id="723" r:id="rId18"/>
    <p:sldId id="724" r:id="rId19"/>
    <p:sldId id="725" r:id="rId20"/>
    <p:sldId id="747" r:id="rId21"/>
    <p:sldId id="768" r:id="rId22"/>
    <p:sldId id="742" r:id="rId23"/>
    <p:sldId id="744" r:id="rId24"/>
    <p:sldId id="745" r:id="rId25"/>
    <p:sldId id="748" r:id="rId26"/>
    <p:sldId id="750" r:id="rId27"/>
    <p:sldId id="749" r:id="rId28"/>
    <p:sldId id="754" r:id="rId29"/>
    <p:sldId id="751" r:id="rId30"/>
    <p:sldId id="752" r:id="rId31"/>
    <p:sldId id="753" r:id="rId32"/>
    <p:sldId id="660" r:id="rId33"/>
    <p:sldId id="755" r:id="rId34"/>
    <p:sldId id="644" r:id="rId35"/>
    <p:sldId id="645" r:id="rId36"/>
    <p:sldId id="646" r:id="rId37"/>
    <p:sldId id="647" r:id="rId38"/>
    <p:sldId id="648" r:id="rId39"/>
    <p:sldId id="649" r:id="rId40"/>
    <p:sldId id="650" r:id="rId41"/>
    <p:sldId id="701" r:id="rId42"/>
    <p:sldId id="655" r:id="rId43"/>
    <p:sldId id="659" r:id="rId44"/>
    <p:sldId id="756" r:id="rId45"/>
    <p:sldId id="757" r:id="rId46"/>
    <p:sldId id="661" r:id="rId47"/>
    <p:sldId id="662" r:id="rId48"/>
    <p:sldId id="663" r:id="rId49"/>
    <p:sldId id="664" r:id="rId50"/>
    <p:sldId id="665" r:id="rId51"/>
    <p:sldId id="666" r:id="rId52"/>
    <p:sldId id="667" r:id="rId53"/>
    <p:sldId id="668" r:id="rId54"/>
    <p:sldId id="674" r:id="rId55"/>
    <p:sldId id="669" r:id="rId56"/>
    <p:sldId id="774" r:id="rId57"/>
    <p:sldId id="775" r:id="rId58"/>
    <p:sldId id="758" r:id="rId59"/>
    <p:sldId id="706" r:id="rId60"/>
    <p:sldId id="707" r:id="rId61"/>
    <p:sldId id="759" r:id="rId62"/>
    <p:sldId id="760" r:id="rId63"/>
    <p:sldId id="761" r:id="rId64"/>
    <p:sldId id="762" r:id="rId65"/>
    <p:sldId id="708" r:id="rId66"/>
    <p:sldId id="763" r:id="rId67"/>
    <p:sldId id="765" r:id="rId68"/>
    <p:sldId id="766" r:id="rId69"/>
    <p:sldId id="767" r:id="rId70"/>
    <p:sldId id="709" r:id="rId71"/>
    <p:sldId id="769" r:id="rId7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18344"/>
    <a:srgbClr val="4CAD5B"/>
    <a:srgbClr val="4D72BF"/>
    <a:srgbClr val="1D50FF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19" autoAdjust="0"/>
    <p:restoredTop sz="96868"/>
  </p:normalViewPr>
  <p:slideViewPr>
    <p:cSldViewPr snapToGrid="0" snapToObjects="1" showGuides="1">
      <p:cViewPr varScale="1">
        <p:scale>
          <a:sx n="152" d="100"/>
          <a:sy n="152" d="100"/>
        </p:scale>
        <p:origin x="664" y="176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4.png"/><Relationship Id="rId7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4.png"/><Relationship Id="rId7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1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computationaltales.blogspot.com/2011/04/bullies-bubble-sort-and-soccer-tickets.html" TargetMode="External"/><Relationship Id="rId4" Type="http://schemas.openxmlformats.org/officeDocument/2006/relationships/image" Target="../media/image40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arvinpdroid.medium.com/sort-like-a-boss-80ee71fc88e5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0.png"/><Relationship Id="rId5" Type="http://schemas.openxmlformats.org/officeDocument/2006/relationships/image" Target="../media/image350.png"/><Relationship Id="rId4" Type="http://schemas.openxmlformats.org/officeDocument/2006/relationships/image" Target="../media/image34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Relationship Id="rId9" Type="http://schemas.openxmlformats.org/officeDocument/2006/relationships/image" Target="../media/image4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40.png"/><Relationship Id="rId7" Type="http://schemas.openxmlformats.org/officeDocument/2006/relationships/image" Target="../media/image27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260.png"/><Relationship Id="rId4" Type="http://schemas.openxmlformats.org/officeDocument/2006/relationships/image" Target="../media/image250.png"/><Relationship Id="rId9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arvinpdroid.medium.com/sort-like-a-boss-80ee71fc88e5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computationaltales.blogspot.com/2011/04/why-tailors-use-insertion-sort.html" TargetMode="External"/><Relationship Id="rId4" Type="http://schemas.openxmlformats.org/officeDocument/2006/relationships/image" Target="../media/image61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tiff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CB9A66-92CF-B64C-A545-E87FA03787F5}"/>
              </a:ext>
            </a:extLst>
          </p:cNvPr>
          <p:cNvSpPr txBox="1"/>
          <p:nvPr/>
        </p:nvSpPr>
        <p:spPr>
          <a:xfrm>
            <a:off x="3331779" y="3846786"/>
            <a:ext cx="321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replace with my own drawing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3352A-7005-E749-945D-D556A3879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84" y="277812"/>
            <a:ext cx="8049579" cy="53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ighing scale drawing free vector download (92,038 Free vector) for  commercial use. format: ai, eps, cdr, svg vector illustration graphic art  design sort by unpopular first">
            <a:extLst>
              <a:ext uri="{FF2B5EF4-FFF2-40B4-BE49-F238E27FC236}">
                <a16:creationId xmlns:a16="http://schemas.microsoft.com/office/drawing/2014/main" id="{0B076C86-CBB2-5047-A54D-F306D2A94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912" y="4480293"/>
            <a:ext cx="4590827" cy="224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1A48B19-2589-C24E-AB9E-09BCA5E2F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Puzzle</a:t>
            </a:r>
            <a:endParaRPr lang="en-US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C318D115-6585-8848-B688-78FD79179AF6}"/>
              </a:ext>
            </a:extLst>
          </p:cNvPr>
          <p:cNvSpPr/>
          <p:nvPr/>
        </p:nvSpPr>
        <p:spPr>
          <a:xfrm>
            <a:off x="1546002" y="3940461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E09FE6A3-9E77-5C4D-940D-900D65190DE2}"/>
              </a:ext>
            </a:extLst>
          </p:cNvPr>
          <p:cNvSpPr/>
          <p:nvPr/>
        </p:nvSpPr>
        <p:spPr>
          <a:xfrm>
            <a:off x="2049343" y="414793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A8E7DBE5-6A46-D54E-A367-520AD5FD321B}"/>
              </a:ext>
            </a:extLst>
          </p:cNvPr>
          <p:cNvSpPr/>
          <p:nvPr/>
        </p:nvSpPr>
        <p:spPr>
          <a:xfrm>
            <a:off x="1951429" y="3398948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BC40FFBA-9DE8-334A-9AB8-5278A38E6743}"/>
              </a:ext>
            </a:extLst>
          </p:cNvPr>
          <p:cNvSpPr/>
          <p:nvPr/>
        </p:nvSpPr>
        <p:spPr>
          <a:xfrm>
            <a:off x="4776220" y="406314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DA2A5AD9-2D7A-034D-9FF9-594EDB84A332}"/>
              </a:ext>
            </a:extLst>
          </p:cNvPr>
          <p:cNvSpPr/>
          <p:nvPr/>
        </p:nvSpPr>
        <p:spPr>
          <a:xfrm>
            <a:off x="5126130" y="411591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7CAEBA4A-9ACF-D348-8E50-1B9513AAB49D}"/>
              </a:ext>
            </a:extLst>
          </p:cNvPr>
          <p:cNvSpPr/>
          <p:nvPr/>
        </p:nvSpPr>
        <p:spPr>
          <a:xfrm>
            <a:off x="4910447" y="336410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024AE041-CC93-324D-AA9B-F2D34B586F19}"/>
              </a:ext>
            </a:extLst>
          </p:cNvPr>
          <p:cNvSpPr/>
          <p:nvPr/>
        </p:nvSpPr>
        <p:spPr>
          <a:xfrm>
            <a:off x="2818703" y="414793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5B1CB840-E81F-414A-9DDE-4B655D39AC67}"/>
              </a:ext>
            </a:extLst>
          </p:cNvPr>
          <p:cNvSpPr/>
          <p:nvPr/>
        </p:nvSpPr>
        <p:spPr>
          <a:xfrm>
            <a:off x="6178486" y="187442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3FC4CED3-61AB-ED46-B651-AF2669BB07C2}"/>
              </a:ext>
            </a:extLst>
          </p:cNvPr>
          <p:cNvSpPr/>
          <p:nvPr/>
        </p:nvSpPr>
        <p:spPr>
          <a:xfrm>
            <a:off x="5840788" y="414793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99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ighing scale drawing free vector download (92,038 Free vector) for  commercial use. format: ai, eps, cdr, svg vector illustration graphic art  design sort by unpopular first">
            <a:extLst>
              <a:ext uri="{FF2B5EF4-FFF2-40B4-BE49-F238E27FC236}">
                <a16:creationId xmlns:a16="http://schemas.microsoft.com/office/drawing/2014/main" id="{0B076C86-CBB2-5047-A54D-F306D2A94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912" y="4480293"/>
            <a:ext cx="4590827" cy="224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1A48B19-2589-C24E-AB9E-09BCA5E2F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Puzzle</a:t>
            </a:r>
            <a:endParaRPr lang="en-US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C318D115-6585-8848-B688-78FD79179AF6}"/>
              </a:ext>
            </a:extLst>
          </p:cNvPr>
          <p:cNvSpPr/>
          <p:nvPr/>
        </p:nvSpPr>
        <p:spPr>
          <a:xfrm>
            <a:off x="1822458" y="4137180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E09FE6A3-9E77-5C4D-940D-900D65190DE2}"/>
              </a:ext>
            </a:extLst>
          </p:cNvPr>
          <p:cNvSpPr/>
          <p:nvPr/>
        </p:nvSpPr>
        <p:spPr>
          <a:xfrm>
            <a:off x="4834488" y="414793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A8E7DBE5-6A46-D54E-A367-520AD5FD321B}"/>
              </a:ext>
            </a:extLst>
          </p:cNvPr>
          <p:cNvSpPr/>
          <p:nvPr/>
        </p:nvSpPr>
        <p:spPr>
          <a:xfrm>
            <a:off x="2804352" y="406084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024AE041-CC93-324D-AA9B-F2D34B586F19}"/>
              </a:ext>
            </a:extLst>
          </p:cNvPr>
          <p:cNvSpPr/>
          <p:nvPr/>
        </p:nvSpPr>
        <p:spPr>
          <a:xfrm>
            <a:off x="5673388" y="406084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601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ighing scale drawing free vector download (92,038 Free vector) for  commercial use. format: ai, eps, cdr, svg vector illustration graphic art  design sort by unpopular first">
            <a:extLst>
              <a:ext uri="{FF2B5EF4-FFF2-40B4-BE49-F238E27FC236}">
                <a16:creationId xmlns:a16="http://schemas.microsoft.com/office/drawing/2014/main" id="{0B076C86-CBB2-5047-A54D-F306D2A94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912" y="4480293"/>
            <a:ext cx="4590827" cy="224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1A48B19-2589-C24E-AB9E-09BCA5E2F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Puzzle</a:t>
            </a:r>
            <a:endParaRPr lang="en-US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C318D115-6585-8848-B688-78FD79179AF6}"/>
              </a:ext>
            </a:extLst>
          </p:cNvPr>
          <p:cNvSpPr/>
          <p:nvPr/>
        </p:nvSpPr>
        <p:spPr>
          <a:xfrm>
            <a:off x="2183184" y="4137180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A8E7DBE5-6A46-D54E-A367-520AD5FD321B}"/>
              </a:ext>
            </a:extLst>
          </p:cNvPr>
          <p:cNvSpPr/>
          <p:nvPr/>
        </p:nvSpPr>
        <p:spPr>
          <a:xfrm>
            <a:off x="5463662" y="4137180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0E5810-5CDD-0D41-9E0C-E76AAE484D4F}"/>
              </a:ext>
            </a:extLst>
          </p:cNvPr>
          <p:cNvSpPr txBox="1"/>
          <p:nvPr/>
        </p:nvSpPr>
        <p:spPr>
          <a:xfrm>
            <a:off x="3523376" y="1954635"/>
            <a:ext cx="3909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Number of comparison (weighting): </a:t>
            </a:r>
            <a:r>
              <a:rPr lang="en-US" sz="3200" b="1" dirty="0">
                <a:solidFill>
                  <a:srgbClr val="C00000"/>
                </a:solidFill>
              </a:rPr>
              <a:t>3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ADFCC7-1109-9846-A86B-CC4852D365A6}"/>
              </a:ext>
            </a:extLst>
          </p:cNvPr>
          <p:cNvSpPr txBox="1"/>
          <p:nvPr/>
        </p:nvSpPr>
        <p:spPr>
          <a:xfrm>
            <a:off x="4552555" y="2697857"/>
            <a:ext cx="4103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Can we do better with less </a:t>
            </a:r>
            <a:r>
              <a:rPr lang="en-US" b="1" dirty="0" err="1">
                <a:solidFill>
                  <a:srgbClr val="4B2E83"/>
                </a:solidFill>
              </a:rPr>
              <a:t>comparision</a:t>
            </a:r>
            <a:r>
              <a:rPr lang="en-US" b="1" dirty="0">
                <a:solidFill>
                  <a:srgbClr val="4B2E83"/>
                </a:solidFill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259122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4253E6-6315-6140-8CE1-1308C4B0B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example…</a:t>
            </a:r>
          </a:p>
        </p:txBody>
      </p:sp>
      <p:pic>
        <p:nvPicPr>
          <p:cNvPr id="6146" name="Picture 2" descr="Julie Downing: Bringing the HR department out of the shadows - HRreview">
            <a:extLst>
              <a:ext uri="{FF2B5EF4-FFF2-40B4-BE49-F238E27FC236}">
                <a16:creationId xmlns:a16="http://schemas.microsoft.com/office/drawing/2014/main" id="{C414C3EF-7EEF-DF44-AB02-B8EFFB4A9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45" y="2008114"/>
            <a:ext cx="7104428" cy="284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56D998-FED6-B641-B2F2-7BF510BB5B05}"/>
              </a:ext>
            </a:extLst>
          </p:cNvPr>
          <p:cNvSpPr txBox="1"/>
          <p:nvPr/>
        </p:nvSpPr>
        <p:spPr>
          <a:xfrm>
            <a:off x="1317072" y="5234730"/>
            <a:ext cx="271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Testing is expensive &amp; slow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AC93B0-6C26-284C-BA8F-80E75906E5D4}"/>
              </a:ext>
            </a:extLst>
          </p:cNvPr>
          <p:cNvSpPr txBox="1"/>
          <p:nvPr/>
        </p:nvSpPr>
        <p:spPr>
          <a:xfrm>
            <a:off x="6165909" y="1638782"/>
            <a:ext cx="1729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in 9 has COVID</a:t>
            </a:r>
          </a:p>
        </p:txBody>
      </p:sp>
    </p:spTree>
    <p:extLst>
      <p:ext uri="{BB962C8B-B14F-4D97-AF65-F5344CB8AC3E}">
        <p14:creationId xmlns:p14="http://schemas.microsoft.com/office/powerpoint/2010/main" val="23630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F0BF6DB3-2843-4D48-9C85-CDA0F2A00887}"/>
              </a:ext>
            </a:extLst>
          </p:cNvPr>
          <p:cNvGrpSpPr/>
          <p:nvPr/>
        </p:nvGrpSpPr>
        <p:grpSpPr>
          <a:xfrm>
            <a:off x="372216" y="1946868"/>
            <a:ext cx="1303317" cy="2598500"/>
            <a:chOff x="2185344" y="871954"/>
            <a:chExt cx="2386656" cy="544157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6E1093E-D7FC-4F4B-9512-B0E5130BF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5344" y="871954"/>
              <a:ext cx="2386656" cy="5441576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121435B-08CF-A743-B731-29B2C0B71A90}"/>
                </a:ext>
              </a:extLst>
            </p:cNvPr>
            <p:cNvGrpSpPr/>
            <p:nvPr/>
          </p:nvGrpSpPr>
          <p:grpSpPr>
            <a:xfrm>
              <a:off x="2607452" y="2100555"/>
              <a:ext cx="1640541" cy="3299012"/>
              <a:chOff x="6212541" y="1613647"/>
              <a:chExt cx="1640541" cy="3299012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63D4E46-8D4D-E840-9E02-ABF9147070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16136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9B9A8489-A28C-1D4A-9133-7D5933665E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2358590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D0E45C3-AD0D-B443-B355-14128E44CF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039036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6957A7C-82F0-274A-8389-7D3AA37A78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7472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4EDA57C-A33A-424C-B36C-2437E9A414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312024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27174A95-B786-8C46-9A14-B4097B1D85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912659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7A6B599-794F-3041-8D47-C16CF031FCC2}"/>
              </a:ext>
            </a:extLst>
          </p:cNvPr>
          <p:cNvGrpSpPr/>
          <p:nvPr/>
        </p:nvGrpSpPr>
        <p:grpSpPr>
          <a:xfrm>
            <a:off x="5292538" y="145193"/>
            <a:ext cx="3112968" cy="1963378"/>
            <a:chOff x="0" y="1041000"/>
            <a:chExt cx="9144000" cy="477600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455E248-4D2A-7A4F-B9B4-7E8B7BA39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041000"/>
              <a:ext cx="9144000" cy="4776000"/>
            </a:xfrm>
            <a:prstGeom prst="rect">
              <a:avLst/>
            </a:prstGeom>
          </p:spPr>
        </p:pic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908BE5D-D32D-744E-A374-20E6359A76A9}"/>
                </a:ext>
              </a:extLst>
            </p:cNvPr>
            <p:cNvSpPr/>
            <p:nvPr/>
          </p:nvSpPr>
          <p:spPr>
            <a:xfrm>
              <a:off x="2958936" y="1197062"/>
              <a:ext cx="1546345" cy="846892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656528AD-1F32-464C-8320-B3505C197237}"/>
                </a:ext>
              </a:extLst>
            </p:cNvPr>
            <p:cNvSpPr/>
            <p:nvPr/>
          </p:nvSpPr>
          <p:spPr>
            <a:xfrm>
              <a:off x="780513" y="3155578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0046C906-071C-9548-B126-92D887760CC0}"/>
                </a:ext>
              </a:extLst>
            </p:cNvPr>
            <p:cNvSpPr/>
            <p:nvPr/>
          </p:nvSpPr>
          <p:spPr>
            <a:xfrm>
              <a:off x="5567082" y="3209368"/>
              <a:ext cx="151503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25372C79-F8F0-7A4B-B833-6C71C992E208}"/>
                </a:ext>
              </a:extLst>
            </p:cNvPr>
            <p:cNvSpPr/>
            <p:nvPr/>
          </p:nvSpPr>
          <p:spPr>
            <a:xfrm>
              <a:off x="1757666" y="44862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1E1FA9B2-3078-934C-8B05-A1D869B2B681}"/>
                </a:ext>
              </a:extLst>
            </p:cNvPr>
            <p:cNvSpPr/>
            <p:nvPr/>
          </p:nvSpPr>
          <p:spPr>
            <a:xfrm>
              <a:off x="0" y="44862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6FC9AAC8-8267-D544-9E94-E04F0F79543C}"/>
                </a:ext>
              </a:extLst>
            </p:cNvPr>
            <p:cNvSpPr/>
            <p:nvPr/>
          </p:nvSpPr>
          <p:spPr>
            <a:xfrm>
              <a:off x="4747395" y="46257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DB576EAC-52DC-524B-8EE0-43B280BC17BF}"/>
                </a:ext>
              </a:extLst>
            </p:cNvPr>
            <p:cNvSpPr/>
            <p:nvPr/>
          </p:nvSpPr>
          <p:spPr>
            <a:xfrm>
              <a:off x="7386334" y="4742331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AABAD6F6-B413-8949-8FD9-87E58FCBB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197" y="1946868"/>
            <a:ext cx="1190821" cy="283729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02F443D-062B-BB48-959B-08D179F1BB0C}"/>
              </a:ext>
            </a:extLst>
          </p:cNvPr>
          <p:cNvSpPr txBox="1"/>
          <p:nvPr/>
        </p:nvSpPr>
        <p:spPr>
          <a:xfrm>
            <a:off x="218170" y="480551"/>
            <a:ext cx="3412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comparison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1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06FA821-0F5F-9044-B0C6-F6EE1F9348E2}"/>
              </a:ext>
            </a:extLst>
          </p:cNvPr>
          <p:cNvSpPr txBox="1"/>
          <p:nvPr/>
        </p:nvSpPr>
        <p:spPr>
          <a:xfrm>
            <a:off x="218170" y="7030"/>
            <a:ext cx="3112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10,000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52E6F7-F6DD-DD46-BCFE-7737779B030E}"/>
              </a:ext>
            </a:extLst>
          </p:cNvPr>
          <p:cNvSpPr txBox="1"/>
          <p:nvPr/>
        </p:nvSpPr>
        <p:spPr>
          <a:xfrm>
            <a:off x="576337" y="4509021"/>
            <a:ext cx="833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50"/>
                </a:solidFill>
              </a:rPr>
              <a:t>13s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DB2E3F-3FEE-D54B-8717-2B10E50E7EAB}"/>
              </a:ext>
            </a:extLst>
          </p:cNvPr>
          <p:cNvSpPr txBox="1"/>
          <p:nvPr/>
        </p:nvSpPr>
        <p:spPr>
          <a:xfrm>
            <a:off x="2439197" y="4957818"/>
            <a:ext cx="1372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50"/>
                </a:solidFill>
              </a:rPr>
              <a:t>2.78m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458EAA2-52B3-3B4A-8644-6AFFBEB4E4FB}"/>
              </a:ext>
            </a:extLst>
          </p:cNvPr>
          <p:cNvSpPr txBox="1"/>
          <p:nvPr/>
        </p:nvSpPr>
        <p:spPr>
          <a:xfrm>
            <a:off x="7988564" y="135892"/>
            <a:ext cx="833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50"/>
                </a:solidFill>
              </a:rPr>
              <a:t>13s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9B1ED2-F5D8-C149-9058-1856249AA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7520" y="2575316"/>
            <a:ext cx="2159609" cy="285261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6D2D052-7FE9-A84F-B1A1-3707747DEA18}"/>
              </a:ext>
            </a:extLst>
          </p:cNvPr>
          <p:cNvSpPr txBox="1"/>
          <p:nvPr/>
        </p:nvSpPr>
        <p:spPr>
          <a:xfrm>
            <a:off x="6294608" y="5604149"/>
            <a:ext cx="829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50"/>
                </a:solidFill>
              </a:rPr>
              <a:t>~1s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59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73D25C-FF0B-A942-83BC-DA3360493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 Tests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ADF90A-D9B9-B742-814C-C997C55AF534}"/>
              </a:ext>
            </a:extLst>
          </p:cNvPr>
          <p:cNvGrpSpPr/>
          <p:nvPr/>
        </p:nvGrpSpPr>
        <p:grpSpPr>
          <a:xfrm>
            <a:off x="2821001" y="1155143"/>
            <a:ext cx="1091944" cy="2177073"/>
            <a:chOff x="2185344" y="871954"/>
            <a:chExt cx="2386656" cy="54415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1796FC1-AFB8-3D45-A9AE-A049594FC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5344" y="871954"/>
              <a:ext cx="2386656" cy="5441576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81BC248-7503-3F4D-8655-32BCC072FCB2}"/>
                </a:ext>
              </a:extLst>
            </p:cNvPr>
            <p:cNvGrpSpPr/>
            <p:nvPr/>
          </p:nvGrpSpPr>
          <p:grpSpPr>
            <a:xfrm>
              <a:off x="2607452" y="2100555"/>
              <a:ext cx="1640541" cy="3299012"/>
              <a:chOff x="6212541" y="1613647"/>
              <a:chExt cx="1640541" cy="3299012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73112B48-B590-554B-9BF7-2D8797494B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16136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19F2760D-A33E-6E49-8F3D-EB33C535E8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2358590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CF92E97A-7986-274A-B9FE-845A6C799C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039036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F0021B7-DF9E-474E-9476-072526203E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7472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A0642C44-E708-894F-BE10-0B50B279F2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312024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637B2B28-CE90-9D47-A132-28ACAB60E8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912659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428E6E-21ED-6B40-9AF2-2555B950FA6A}"/>
              </a:ext>
            </a:extLst>
          </p:cNvPr>
          <p:cNvGrpSpPr/>
          <p:nvPr/>
        </p:nvGrpSpPr>
        <p:grpSpPr>
          <a:xfrm>
            <a:off x="6465296" y="138741"/>
            <a:ext cx="2490871" cy="1571016"/>
            <a:chOff x="0" y="1041000"/>
            <a:chExt cx="9144000" cy="4776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8F2C81E-FEE2-644B-AAC1-26EAA12E4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041000"/>
              <a:ext cx="9144000" cy="4776000"/>
            </a:xfrm>
            <a:prstGeom prst="rect">
              <a:avLst/>
            </a:prstGeom>
          </p:spPr>
        </p:pic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6BC1E947-1985-8E45-8D2E-4AF3C879F1FA}"/>
                </a:ext>
              </a:extLst>
            </p:cNvPr>
            <p:cNvSpPr/>
            <p:nvPr/>
          </p:nvSpPr>
          <p:spPr>
            <a:xfrm>
              <a:off x="2958936" y="1197062"/>
              <a:ext cx="1546345" cy="846892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17CA312-359D-D249-963A-C61BF615BDD7}"/>
                </a:ext>
              </a:extLst>
            </p:cNvPr>
            <p:cNvSpPr/>
            <p:nvPr/>
          </p:nvSpPr>
          <p:spPr>
            <a:xfrm>
              <a:off x="780513" y="3155578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94A2D83-2220-B746-B135-54848A6FBB81}"/>
                </a:ext>
              </a:extLst>
            </p:cNvPr>
            <p:cNvSpPr/>
            <p:nvPr/>
          </p:nvSpPr>
          <p:spPr>
            <a:xfrm>
              <a:off x="5567082" y="3209368"/>
              <a:ext cx="151503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BEA21EE3-D1B2-624B-86F4-67131883C47B}"/>
                </a:ext>
              </a:extLst>
            </p:cNvPr>
            <p:cNvSpPr/>
            <p:nvPr/>
          </p:nvSpPr>
          <p:spPr>
            <a:xfrm>
              <a:off x="1757666" y="44862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AA8975E-C74C-674E-9B76-BFE4E8764D31}"/>
                </a:ext>
              </a:extLst>
            </p:cNvPr>
            <p:cNvSpPr/>
            <p:nvPr/>
          </p:nvSpPr>
          <p:spPr>
            <a:xfrm>
              <a:off x="0" y="44862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7FB6A127-18C7-3544-AECE-D44186852568}"/>
                </a:ext>
              </a:extLst>
            </p:cNvPr>
            <p:cNvSpPr/>
            <p:nvPr/>
          </p:nvSpPr>
          <p:spPr>
            <a:xfrm>
              <a:off x="4747395" y="46257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099868F-DA6C-4940-8DAF-FCAEBE5A61C8}"/>
                </a:ext>
              </a:extLst>
            </p:cNvPr>
            <p:cNvSpPr/>
            <p:nvPr/>
          </p:nvSpPr>
          <p:spPr>
            <a:xfrm>
              <a:off x="7386334" y="4742331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58AC9C84-1E47-8A46-BFC3-6890A260C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9543" y="1075163"/>
            <a:ext cx="969411" cy="230975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03588EF-9B28-DF4B-B7AB-087BE6507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6185" y="2488442"/>
            <a:ext cx="1541455" cy="203610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DF9CD58-9EC0-A740-AFAB-9E9BF38E21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500" y="3907897"/>
            <a:ext cx="6837290" cy="2669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5772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33D1C9-7DDA-3F4B-BC15-67060F09A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27" y="512765"/>
            <a:ext cx="8016830" cy="5832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642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53BA75-5CE8-9148-9921-96B7A865C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35" y="864066"/>
            <a:ext cx="7667930" cy="5480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3699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D603C6-3558-1042-921E-305881EAB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62" y="544161"/>
            <a:ext cx="7880536" cy="57696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6573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F0BF6DB3-2843-4D48-9C85-CDA0F2A00887}"/>
              </a:ext>
            </a:extLst>
          </p:cNvPr>
          <p:cNvGrpSpPr/>
          <p:nvPr/>
        </p:nvGrpSpPr>
        <p:grpSpPr>
          <a:xfrm>
            <a:off x="372216" y="1946868"/>
            <a:ext cx="1303317" cy="2598500"/>
            <a:chOff x="2185344" y="871954"/>
            <a:chExt cx="2386656" cy="544157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6E1093E-D7FC-4F4B-9512-B0E5130BF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5344" y="871954"/>
              <a:ext cx="2386656" cy="5441576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121435B-08CF-A743-B731-29B2C0B71A90}"/>
                </a:ext>
              </a:extLst>
            </p:cNvPr>
            <p:cNvGrpSpPr/>
            <p:nvPr/>
          </p:nvGrpSpPr>
          <p:grpSpPr>
            <a:xfrm>
              <a:off x="2607452" y="2100555"/>
              <a:ext cx="1640541" cy="3299012"/>
              <a:chOff x="6212541" y="1613647"/>
              <a:chExt cx="1640541" cy="3299012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63D4E46-8D4D-E840-9E02-ABF9147070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16136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9B9A8489-A28C-1D4A-9133-7D5933665E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2358590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D0E45C3-AD0D-B443-B355-14128E44CF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039036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6957A7C-82F0-274A-8389-7D3AA37A78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7472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4EDA57C-A33A-424C-B36C-2437E9A414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312024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27174A95-B786-8C46-9A14-B4097B1D85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912659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7A6B599-794F-3041-8D47-C16CF031FCC2}"/>
              </a:ext>
            </a:extLst>
          </p:cNvPr>
          <p:cNvGrpSpPr/>
          <p:nvPr/>
        </p:nvGrpSpPr>
        <p:grpSpPr>
          <a:xfrm>
            <a:off x="5292538" y="145193"/>
            <a:ext cx="3112968" cy="1963378"/>
            <a:chOff x="0" y="1041000"/>
            <a:chExt cx="9144000" cy="477600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455E248-4D2A-7A4F-B9B4-7E8B7BA39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041000"/>
              <a:ext cx="9144000" cy="4776000"/>
            </a:xfrm>
            <a:prstGeom prst="rect">
              <a:avLst/>
            </a:prstGeom>
          </p:spPr>
        </p:pic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908BE5D-D32D-744E-A374-20E6359A76A9}"/>
                </a:ext>
              </a:extLst>
            </p:cNvPr>
            <p:cNvSpPr/>
            <p:nvPr/>
          </p:nvSpPr>
          <p:spPr>
            <a:xfrm>
              <a:off x="2958936" y="1197062"/>
              <a:ext cx="1546345" cy="846892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656528AD-1F32-464C-8320-B3505C197237}"/>
                </a:ext>
              </a:extLst>
            </p:cNvPr>
            <p:cNvSpPr/>
            <p:nvPr/>
          </p:nvSpPr>
          <p:spPr>
            <a:xfrm>
              <a:off x="780513" y="3155578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0046C906-071C-9548-B126-92D887760CC0}"/>
                </a:ext>
              </a:extLst>
            </p:cNvPr>
            <p:cNvSpPr/>
            <p:nvPr/>
          </p:nvSpPr>
          <p:spPr>
            <a:xfrm>
              <a:off x="5567082" y="3209368"/>
              <a:ext cx="151503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25372C79-F8F0-7A4B-B833-6C71C992E208}"/>
                </a:ext>
              </a:extLst>
            </p:cNvPr>
            <p:cNvSpPr/>
            <p:nvPr/>
          </p:nvSpPr>
          <p:spPr>
            <a:xfrm>
              <a:off x="1757666" y="44862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1E1FA9B2-3078-934C-8B05-A1D869B2B681}"/>
                </a:ext>
              </a:extLst>
            </p:cNvPr>
            <p:cNvSpPr/>
            <p:nvPr/>
          </p:nvSpPr>
          <p:spPr>
            <a:xfrm>
              <a:off x="0" y="44862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6FC9AAC8-8267-D544-9E94-E04F0F79543C}"/>
                </a:ext>
              </a:extLst>
            </p:cNvPr>
            <p:cNvSpPr/>
            <p:nvPr/>
          </p:nvSpPr>
          <p:spPr>
            <a:xfrm>
              <a:off x="4747395" y="46257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DB576EAC-52DC-524B-8EE0-43B280BC17BF}"/>
                </a:ext>
              </a:extLst>
            </p:cNvPr>
            <p:cNvSpPr/>
            <p:nvPr/>
          </p:nvSpPr>
          <p:spPr>
            <a:xfrm>
              <a:off x="7386334" y="4742331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AABAD6F6-B413-8949-8FD9-87E58FCBB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197" y="1946868"/>
            <a:ext cx="1190821" cy="283729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02F443D-062B-BB48-959B-08D179F1BB0C}"/>
              </a:ext>
            </a:extLst>
          </p:cNvPr>
          <p:cNvSpPr txBox="1"/>
          <p:nvPr/>
        </p:nvSpPr>
        <p:spPr>
          <a:xfrm>
            <a:off x="218170" y="599890"/>
            <a:ext cx="3412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trike="sngStrike" dirty="0"/>
              <a:t>Each</a:t>
            </a:r>
            <a:r>
              <a:rPr lang="zh-CN" altLang="en-US" strike="sngStrike" dirty="0"/>
              <a:t> </a:t>
            </a:r>
            <a:r>
              <a:rPr lang="en-US" altLang="zh-CN" strike="sngStrike" dirty="0"/>
              <a:t>comparison</a:t>
            </a:r>
            <a:r>
              <a:rPr lang="zh-CN" altLang="en-US" strike="sngStrike" dirty="0"/>
              <a:t> </a:t>
            </a:r>
            <a:r>
              <a:rPr lang="en-US" altLang="zh-CN" strike="sngStrike" dirty="0"/>
              <a:t>takes</a:t>
            </a:r>
            <a:r>
              <a:rPr lang="zh-CN" altLang="en-US" strike="sngStrike" dirty="0"/>
              <a:t> </a:t>
            </a:r>
            <a:r>
              <a:rPr lang="en-US" altLang="zh-CN" sz="3600" strike="sngStrike" dirty="0">
                <a:solidFill>
                  <a:srgbClr val="00B050"/>
                </a:solidFill>
              </a:rPr>
              <a:t>1</a:t>
            </a:r>
            <a:r>
              <a:rPr lang="zh-CN" altLang="en-US" strike="sngStrike" dirty="0"/>
              <a:t> </a:t>
            </a:r>
            <a:r>
              <a:rPr lang="en-US" altLang="zh-CN" strike="sngStrike" dirty="0"/>
              <a:t>seconds</a:t>
            </a:r>
            <a:endParaRPr lang="en-US" strike="sngStrike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06FA821-0F5F-9044-B0C6-F6EE1F9348E2}"/>
              </a:ext>
            </a:extLst>
          </p:cNvPr>
          <p:cNvSpPr txBox="1"/>
          <p:nvPr/>
        </p:nvSpPr>
        <p:spPr>
          <a:xfrm>
            <a:off x="218170" y="7030"/>
            <a:ext cx="3111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en-US" altLang="zh-CN" sz="3600" dirty="0">
                <a:solidFill>
                  <a:srgbClr val="C00000"/>
                </a:solidFill>
              </a:rPr>
              <a:t>10,000</a:t>
            </a:r>
            <a:r>
              <a:rPr lang="zh-CN" altLang="en-US" sz="3600" dirty="0">
                <a:solidFill>
                  <a:srgbClr val="C00000"/>
                </a:solidFill>
              </a:rPr>
              <a:t> </a:t>
            </a:r>
            <a:r>
              <a:rPr lang="en-US" altLang="zh-CN" dirty="0"/>
              <a:t>users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52E6F7-F6DD-DD46-BCFE-7737779B030E}"/>
              </a:ext>
            </a:extLst>
          </p:cNvPr>
          <p:cNvSpPr txBox="1"/>
          <p:nvPr/>
        </p:nvSpPr>
        <p:spPr>
          <a:xfrm>
            <a:off x="576337" y="4509021"/>
            <a:ext cx="1157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0.017723</a:t>
            </a:r>
            <a:endParaRPr lang="en-US" sz="11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DB2E3F-3FEE-D54B-8717-2B10E50E7EAB}"/>
              </a:ext>
            </a:extLst>
          </p:cNvPr>
          <p:cNvSpPr txBox="1"/>
          <p:nvPr/>
        </p:nvSpPr>
        <p:spPr>
          <a:xfrm>
            <a:off x="2439197" y="4957818"/>
            <a:ext cx="1521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6.649668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ms</a:t>
            </a:r>
            <a:endParaRPr lang="en-US" sz="2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458EAA2-52B3-3B4A-8644-6AFFBEB4E4FB}"/>
              </a:ext>
            </a:extLst>
          </p:cNvPr>
          <p:cNvSpPr txBox="1"/>
          <p:nvPr/>
        </p:nvSpPr>
        <p:spPr>
          <a:xfrm>
            <a:off x="7467761" y="232050"/>
            <a:ext cx="1521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0.009577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ms</a:t>
            </a: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9B1ED2-F5D8-C149-9058-1856249AA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7520" y="2575316"/>
            <a:ext cx="2159609" cy="285261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6D2D052-7FE9-A84F-B1A1-3707747DEA18}"/>
              </a:ext>
            </a:extLst>
          </p:cNvPr>
          <p:cNvSpPr txBox="1"/>
          <p:nvPr/>
        </p:nvSpPr>
        <p:spPr>
          <a:xfrm>
            <a:off x="6285559" y="5494570"/>
            <a:ext cx="1579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</a:rPr>
              <a:t>0.001607 ms</a:t>
            </a:r>
            <a:endParaRPr 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34667B-914A-4D47-AF4E-836C29761AD1}"/>
                  </a:ext>
                </a:extLst>
              </p:cNvPr>
              <p:cNvSpPr txBox="1"/>
              <p:nvPr/>
            </p:nvSpPr>
            <p:spPr>
              <a:xfrm>
                <a:off x="667665" y="5865741"/>
                <a:ext cx="16618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 1355000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34667B-914A-4D47-AF4E-836C29761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65" y="5865741"/>
                <a:ext cx="1661865" cy="369332"/>
              </a:xfrm>
              <a:prstGeom prst="rect">
                <a:avLst/>
              </a:prstGeom>
              <a:blipFill>
                <a:blip r:embed="rId6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368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CSS143 Computer Programming (II)</a:t>
            </a:r>
          </a:p>
        </p:txBody>
      </p:sp>
    </p:spTree>
    <p:extLst>
      <p:ext uri="{BB962C8B-B14F-4D97-AF65-F5344CB8AC3E}">
        <p14:creationId xmlns:p14="http://schemas.microsoft.com/office/powerpoint/2010/main" val="665244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6EBA14-7EED-BE45-ABAA-73A99EA445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35630" y="2422526"/>
            <a:ext cx="4731845" cy="2292350"/>
          </a:xfrm>
        </p:spPr>
        <p:txBody>
          <a:bodyPr/>
          <a:lstStyle/>
          <a:p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limited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Extremely</a:t>
            </a:r>
            <a:r>
              <a:rPr lang="zh-CN" altLang="en-US" dirty="0"/>
              <a:t> </a:t>
            </a:r>
            <a:r>
              <a:rPr lang="en-US" altLang="zh-CN" dirty="0"/>
              <a:t>fast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C9B65E-4114-F947-8E8D-C2AAD0FB4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Hashtable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40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F278C3-7DDC-2C42-B355-2EC05F2839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7912" y="803472"/>
            <a:ext cx="8196210" cy="544562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Final</a:t>
            </a:r>
            <a:r>
              <a:rPr lang="zh-CN" altLang="en-US" dirty="0"/>
              <a:t> </a:t>
            </a:r>
            <a:r>
              <a:rPr lang="en-US" altLang="zh-CN" dirty="0"/>
              <a:t>Project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15762C-AA29-9D45-8915-7105CB8EF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879" y="2036189"/>
            <a:ext cx="4711795" cy="3912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6838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F278C3-7DDC-2C42-B355-2EC05F2839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7912" y="803472"/>
            <a:ext cx="8196210" cy="544562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Final</a:t>
            </a:r>
            <a:r>
              <a:rPr lang="zh-CN" altLang="en-US" dirty="0"/>
              <a:t> </a:t>
            </a:r>
            <a:r>
              <a:rPr lang="en-US" altLang="zh-CN" dirty="0"/>
              <a:t>Project</a:t>
            </a:r>
            <a:r>
              <a:rPr lang="zh-CN" altLang="en-US" dirty="0"/>
              <a:t> </a:t>
            </a:r>
            <a:r>
              <a:rPr lang="en-US" altLang="zh-CN" dirty="0"/>
              <a:t>Review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F7571EA-8362-514E-9729-8EA8375DA610}"/>
              </a:ext>
            </a:extLst>
          </p:cNvPr>
          <p:cNvSpPr/>
          <p:nvPr/>
        </p:nvSpPr>
        <p:spPr>
          <a:xfrm>
            <a:off x="4431635" y="3059884"/>
            <a:ext cx="1574277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Controller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20D7763-9ED6-504A-9DC6-3FD406BE2720}"/>
              </a:ext>
            </a:extLst>
          </p:cNvPr>
          <p:cNvSpPr/>
          <p:nvPr/>
        </p:nvSpPr>
        <p:spPr>
          <a:xfrm>
            <a:off x="4431635" y="4129967"/>
            <a:ext cx="1574277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Service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DF41051-7CE4-A24F-B6F7-674491B1C564}"/>
              </a:ext>
            </a:extLst>
          </p:cNvPr>
          <p:cNvSpPr/>
          <p:nvPr/>
        </p:nvSpPr>
        <p:spPr>
          <a:xfrm>
            <a:off x="6606083" y="3455812"/>
            <a:ext cx="1288330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Repository</a:t>
            </a:r>
            <a:endParaRPr lang="en-US" dirty="0"/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CEBEB6FD-F75B-EB44-AD4F-F9E516602221}"/>
              </a:ext>
            </a:extLst>
          </p:cNvPr>
          <p:cNvSpPr/>
          <p:nvPr/>
        </p:nvSpPr>
        <p:spPr>
          <a:xfrm>
            <a:off x="7684455" y="3854763"/>
            <a:ext cx="1131216" cy="550407"/>
          </a:xfrm>
          <a:prstGeom prst="ca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Database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E255D1C-C9E0-B448-A001-DF03B7B8A0F2}"/>
              </a:ext>
            </a:extLst>
          </p:cNvPr>
          <p:cNvSpPr/>
          <p:nvPr/>
        </p:nvSpPr>
        <p:spPr>
          <a:xfrm>
            <a:off x="2583982" y="4709068"/>
            <a:ext cx="1211556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Webpage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2801E7-4650-D642-8705-6E11BB66E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3376658"/>
            <a:ext cx="1132065" cy="95621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81A8D5-F0E9-8B42-B708-0C273640F135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 flipV="1">
            <a:off x="1585165" y="3335088"/>
            <a:ext cx="2846470" cy="519675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1BA65F-D8BC-B34F-802D-436595751264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5218774" y="3610291"/>
            <a:ext cx="0" cy="519676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6D9C620-A1C0-694A-8196-3821015B1535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6005912" y="3731016"/>
            <a:ext cx="600171" cy="674155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0CB4D81-E969-E94B-BD73-2B07B910B856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6005912" y="3731016"/>
            <a:ext cx="600171" cy="674155"/>
          </a:xfrm>
          <a:prstGeom prst="straightConnector1">
            <a:avLst/>
          </a:prstGeom>
          <a:ln>
            <a:solidFill>
              <a:srgbClr val="00B05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DEA3B66-BE98-CF46-9144-71A0F310D850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5218774" y="3610291"/>
            <a:ext cx="0" cy="519676"/>
          </a:xfrm>
          <a:prstGeom prst="straightConnector1">
            <a:avLst/>
          </a:prstGeom>
          <a:ln>
            <a:solidFill>
              <a:srgbClr val="00B05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358D27C-4FD3-9147-8E32-B4B4369A8B79}"/>
              </a:ext>
            </a:extLst>
          </p:cNvPr>
          <p:cNvCxnSpPr>
            <a:cxnSpLocks/>
            <a:stCxn id="6" idx="1"/>
            <a:endCxn id="10" idx="0"/>
          </p:cNvCxnSpPr>
          <p:nvPr/>
        </p:nvCxnSpPr>
        <p:spPr>
          <a:xfrm flipH="1">
            <a:off x="3189760" y="3335088"/>
            <a:ext cx="1241875" cy="1373980"/>
          </a:xfrm>
          <a:prstGeom prst="straightConnector1">
            <a:avLst/>
          </a:prstGeom>
          <a:ln>
            <a:solidFill>
              <a:srgbClr val="00B05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48FE46E-4804-D344-AB0D-26723E4F3094}"/>
              </a:ext>
            </a:extLst>
          </p:cNvPr>
          <p:cNvCxnSpPr>
            <a:cxnSpLocks/>
            <a:stCxn id="10" idx="1"/>
            <a:endCxn id="12" idx="3"/>
          </p:cNvCxnSpPr>
          <p:nvPr/>
        </p:nvCxnSpPr>
        <p:spPr>
          <a:xfrm flipH="1" flipV="1">
            <a:off x="1585165" y="3854763"/>
            <a:ext cx="998817" cy="1129509"/>
          </a:xfrm>
          <a:prstGeom prst="straightConnector1">
            <a:avLst/>
          </a:prstGeom>
          <a:ln>
            <a:solidFill>
              <a:srgbClr val="00B05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00FD858F-5891-1044-84F8-C36916684AE4}"/>
              </a:ext>
            </a:extLst>
          </p:cNvPr>
          <p:cNvSpPr/>
          <p:nvPr/>
        </p:nvSpPr>
        <p:spPr>
          <a:xfrm>
            <a:off x="4366042" y="2812045"/>
            <a:ext cx="16430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"/", "/search", "/home"</a:t>
            </a:r>
          </a:p>
        </p:txBody>
      </p:sp>
    </p:spTree>
    <p:extLst>
      <p:ext uri="{BB962C8B-B14F-4D97-AF65-F5344CB8AC3E}">
        <p14:creationId xmlns:p14="http://schemas.microsoft.com/office/powerpoint/2010/main" val="246000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C00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F278C3-7DDC-2C42-B355-2EC05F2839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7912" y="803472"/>
            <a:ext cx="8196210" cy="544562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Final</a:t>
            </a:r>
            <a:r>
              <a:rPr lang="zh-CN" altLang="en-US" dirty="0"/>
              <a:t> </a:t>
            </a:r>
            <a:r>
              <a:rPr lang="en-US" altLang="zh-CN" dirty="0"/>
              <a:t>Project</a:t>
            </a:r>
            <a:r>
              <a:rPr lang="zh-CN" altLang="en-US" dirty="0"/>
              <a:t> </a:t>
            </a:r>
            <a:r>
              <a:rPr lang="en-US" altLang="zh-CN" dirty="0"/>
              <a:t>Review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F7571EA-8362-514E-9729-8EA8375DA610}"/>
              </a:ext>
            </a:extLst>
          </p:cNvPr>
          <p:cNvSpPr/>
          <p:nvPr/>
        </p:nvSpPr>
        <p:spPr>
          <a:xfrm>
            <a:off x="4431635" y="3059884"/>
            <a:ext cx="1574277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Controller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20D7763-9ED6-504A-9DC6-3FD406BE2720}"/>
              </a:ext>
            </a:extLst>
          </p:cNvPr>
          <p:cNvSpPr/>
          <p:nvPr/>
        </p:nvSpPr>
        <p:spPr>
          <a:xfrm>
            <a:off x="4431635" y="4129967"/>
            <a:ext cx="1574277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Service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DF41051-7CE4-A24F-B6F7-674491B1C564}"/>
              </a:ext>
            </a:extLst>
          </p:cNvPr>
          <p:cNvSpPr/>
          <p:nvPr/>
        </p:nvSpPr>
        <p:spPr>
          <a:xfrm>
            <a:off x="6606083" y="3455812"/>
            <a:ext cx="1288330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Repository</a:t>
            </a:r>
            <a:endParaRPr lang="en-US" dirty="0"/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CEBEB6FD-F75B-EB44-AD4F-F9E516602221}"/>
              </a:ext>
            </a:extLst>
          </p:cNvPr>
          <p:cNvSpPr/>
          <p:nvPr/>
        </p:nvSpPr>
        <p:spPr>
          <a:xfrm>
            <a:off x="7684455" y="3854763"/>
            <a:ext cx="1131216" cy="550407"/>
          </a:xfrm>
          <a:prstGeom prst="ca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Database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E255D1C-C9E0-B448-A001-DF03B7B8A0F2}"/>
              </a:ext>
            </a:extLst>
          </p:cNvPr>
          <p:cNvSpPr/>
          <p:nvPr/>
        </p:nvSpPr>
        <p:spPr>
          <a:xfrm>
            <a:off x="2583982" y="4709068"/>
            <a:ext cx="1211556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Webpage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2801E7-4650-D642-8705-6E11BB66E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3376658"/>
            <a:ext cx="1132065" cy="95621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1BA65F-D8BC-B34F-802D-436595751264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5218774" y="3610291"/>
            <a:ext cx="0" cy="519676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6D9C620-A1C0-694A-8196-3821015B1535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6005912" y="3731016"/>
            <a:ext cx="600171" cy="674155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00FD858F-5891-1044-84F8-C36916684AE4}"/>
              </a:ext>
            </a:extLst>
          </p:cNvPr>
          <p:cNvSpPr/>
          <p:nvPr/>
        </p:nvSpPr>
        <p:spPr>
          <a:xfrm>
            <a:off x="4366042" y="2812045"/>
            <a:ext cx="16430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"/", "/search", "/home"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ADB7887-04C5-334E-A386-8766CD860B6E}"/>
              </a:ext>
            </a:extLst>
          </p:cNvPr>
          <p:cNvSpPr/>
          <p:nvPr/>
        </p:nvSpPr>
        <p:spPr>
          <a:xfrm>
            <a:off x="2350489" y="2264321"/>
            <a:ext cx="1059156" cy="550407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Cache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8B2B02E-A14B-6146-852E-BE09E61F9920}"/>
              </a:ext>
            </a:extLst>
          </p:cNvPr>
          <p:cNvGrpSpPr/>
          <p:nvPr/>
        </p:nvGrpSpPr>
        <p:grpSpPr>
          <a:xfrm>
            <a:off x="1585165" y="2539525"/>
            <a:ext cx="765324" cy="1315238"/>
            <a:chOff x="1585165" y="2539525"/>
            <a:chExt cx="765324" cy="1315238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181A8D5-F0E9-8B42-B708-0C273640F135}"/>
                </a:ext>
              </a:extLst>
            </p:cNvPr>
            <p:cNvCxnSpPr>
              <a:cxnSpLocks/>
              <a:stCxn id="12" idx="3"/>
              <a:endCxn id="17" idx="1"/>
            </p:cNvCxnSpPr>
            <p:nvPr/>
          </p:nvCxnSpPr>
          <p:spPr>
            <a:xfrm flipV="1">
              <a:off x="1585165" y="2539525"/>
              <a:ext cx="765324" cy="1315238"/>
            </a:xfrm>
            <a:prstGeom prst="straightConnector1">
              <a:avLst/>
            </a:prstGeom>
            <a:ln>
              <a:solidFill>
                <a:srgbClr val="C0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71E5971-5E36-B342-8769-E506CC30459F}"/>
                </a:ext>
              </a:extLst>
            </p:cNvPr>
            <p:cNvSpPr txBox="1"/>
            <p:nvPr/>
          </p:nvSpPr>
          <p:spPr>
            <a:xfrm>
              <a:off x="1676238" y="2798274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rgbClr val="C00000"/>
                  </a:solidFill>
                </a:rPr>
                <a:t>?</a:t>
              </a:r>
              <a:endParaRPr lang="en-US" sz="2800" dirty="0">
                <a:solidFill>
                  <a:srgbClr val="C0000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187A74C-0307-5447-81C0-C1DD934233FA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 flipV="1">
            <a:off x="1585165" y="3335088"/>
            <a:ext cx="2846470" cy="519675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24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1372368" y="1655319"/>
                <a:ext cx="1748335" cy="99199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1372368" y="1655319"/>
                <a:ext cx="1748335" cy="99199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60376B5-CBFE-914A-A5C9-95825F251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“Big</a:t>
            </a:r>
            <a:r>
              <a:rPr lang="zh-CN" altLang="en-US" dirty="0"/>
              <a:t> </a:t>
            </a:r>
            <a:r>
              <a:rPr lang="en-US" altLang="zh-CN" dirty="0"/>
              <a:t>O”</a:t>
            </a:r>
            <a:r>
              <a:rPr lang="zh-CN" altLang="en-US" dirty="0"/>
              <a:t> </a:t>
            </a:r>
            <a:r>
              <a:rPr lang="en-US" altLang="zh-CN" dirty="0"/>
              <a:t>notation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2368" y="2728214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368" y="2728214"/>
                <a:ext cx="1748335" cy="991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672628EE-EB58-3C49-8F8E-C58B34E273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9814" y="3799558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𝒍𝒈𝒏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672628EE-EB58-3C49-8F8E-C58B34E27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814" y="3799558"/>
                <a:ext cx="1748335" cy="991998"/>
              </a:xfrm>
              <a:prstGeom prst="rect">
                <a:avLst/>
              </a:prstGeom>
              <a:blipFill>
                <a:blip r:embed="rId4"/>
                <a:stretch>
                  <a:fillRect l="-5797" r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96F2B26F-1874-6B4B-AEAA-69FE7E839E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2368" y="4874004"/>
                <a:ext cx="2570458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𝒏𝒍𝒈𝒏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96F2B26F-1874-6B4B-AEAA-69FE7E839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368" y="4874004"/>
                <a:ext cx="2570458" cy="991998"/>
              </a:xfrm>
              <a:prstGeom prst="rect">
                <a:avLst/>
              </a:prstGeom>
              <a:blipFill>
                <a:blip r:embed="rId5"/>
                <a:stretch>
                  <a:fillRect r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DC1CA29-7A05-324B-8F91-CF913807EBDF}"/>
              </a:ext>
            </a:extLst>
          </p:cNvPr>
          <p:cNvSpPr txBox="1"/>
          <p:nvPr/>
        </p:nvSpPr>
        <p:spPr>
          <a:xfrm>
            <a:off x="5080212" y="2359709"/>
            <a:ext cx="1178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B0F0"/>
                </a:solidFill>
              </a:rPr>
              <a:t>Space</a:t>
            </a:r>
            <a:endParaRPr lang="en-US" sz="3200" b="1" dirty="0">
              <a:solidFill>
                <a:srgbClr val="00B0F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A0E312-73EE-D742-8977-7908BB70A2F8}"/>
              </a:ext>
            </a:extLst>
          </p:cNvPr>
          <p:cNvSpPr txBox="1"/>
          <p:nvPr/>
        </p:nvSpPr>
        <p:spPr>
          <a:xfrm>
            <a:off x="5080212" y="3283245"/>
            <a:ext cx="2723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B0F0"/>
                </a:solidFill>
              </a:rPr>
              <a:t>Execution</a:t>
            </a:r>
            <a:r>
              <a:rPr lang="zh-CN" altLang="en-US" sz="3200" b="1" dirty="0">
                <a:solidFill>
                  <a:srgbClr val="00B0F0"/>
                </a:solidFill>
              </a:rPr>
              <a:t> </a:t>
            </a:r>
            <a:r>
              <a:rPr lang="en-US" altLang="zh-CN" sz="3200" b="1" dirty="0">
                <a:solidFill>
                  <a:srgbClr val="00B0F0"/>
                </a:solidFill>
              </a:rPr>
              <a:t>time</a:t>
            </a:r>
            <a:endParaRPr lang="en-US" sz="3200" b="1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Placeholder 1">
                <a:extLst>
                  <a:ext uri="{FF2B5EF4-FFF2-40B4-BE49-F238E27FC236}">
                    <a16:creationId xmlns:a16="http://schemas.microsoft.com/office/drawing/2014/main" id="{4EF92146-DCEC-FE42-BBF5-8FD8394817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973" y="5870196"/>
                <a:ext cx="2570458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4400" i="1" dirty="0" smtClean="0">
                              <a:solidFill>
                                <a:srgbClr val="4B2E8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400" b="1" i="1" dirty="0" smtClean="0">
                              <a:solidFill>
                                <a:srgbClr val="4B2E83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altLang="zh-CN" sz="4400" b="1" i="1" dirty="0" smtClean="0">
                              <a:solidFill>
                                <a:srgbClr val="4B2E83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19" name="Text Placeholder 1">
                <a:extLst>
                  <a:ext uri="{FF2B5EF4-FFF2-40B4-BE49-F238E27FC236}">
                    <a16:creationId xmlns:a16="http://schemas.microsoft.com/office/drawing/2014/main" id="{4EF92146-DCEC-FE42-BBF5-8FD839481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973" y="5870196"/>
                <a:ext cx="2570458" cy="991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005B7B36-8480-2444-8414-E799843E4AB8}"/>
              </a:ext>
            </a:extLst>
          </p:cNvPr>
          <p:cNvSpPr txBox="1"/>
          <p:nvPr/>
        </p:nvSpPr>
        <p:spPr>
          <a:xfrm>
            <a:off x="5080212" y="4206781"/>
            <a:ext cx="3562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B0F0"/>
                </a:solidFill>
              </a:rPr>
              <a:t>Worst</a:t>
            </a:r>
            <a:r>
              <a:rPr lang="zh-CN" altLang="en-US" sz="3200" b="1" dirty="0">
                <a:solidFill>
                  <a:srgbClr val="00B0F0"/>
                </a:solidFill>
              </a:rPr>
              <a:t> </a:t>
            </a:r>
            <a:r>
              <a:rPr lang="en-US" altLang="zh-CN" sz="3200" b="1" dirty="0">
                <a:solidFill>
                  <a:srgbClr val="00B0F0"/>
                </a:solidFill>
              </a:rPr>
              <a:t>case</a:t>
            </a:r>
            <a:r>
              <a:rPr lang="zh-CN" altLang="en-US" sz="3200" b="1" dirty="0">
                <a:solidFill>
                  <a:srgbClr val="00B0F0"/>
                </a:solidFill>
              </a:rPr>
              <a:t> </a:t>
            </a:r>
            <a:r>
              <a:rPr lang="en-US" altLang="zh-CN" sz="3200" b="1" dirty="0">
                <a:solidFill>
                  <a:srgbClr val="00B0F0"/>
                </a:solidFill>
              </a:rPr>
              <a:t>scenario</a:t>
            </a:r>
            <a:endParaRPr lang="en-US" sz="3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1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5" grpId="0"/>
      <p:bldP spid="6" grpId="0"/>
      <p:bldP spid="17" grpId="0"/>
      <p:bldP spid="18" grpId="0"/>
      <p:bldP spid="19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1447868" y="1603150"/>
                <a:ext cx="1748335" cy="99199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1447868" y="1603150"/>
                <a:ext cx="1748335" cy="99199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7868" y="2676045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68" y="2676045"/>
                <a:ext cx="1748335" cy="991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672628EE-EB58-3C49-8F8E-C58B34E273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65314" y="3747389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𝒍𝒈𝒏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672628EE-EB58-3C49-8F8E-C58B34E27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314" y="3747389"/>
                <a:ext cx="1748335" cy="991998"/>
              </a:xfrm>
              <a:prstGeom prst="rect">
                <a:avLst/>
              </a:prstGeom>
              <a:blipFill>
                <a:blip r:embed="rId4"/>
                <a:stretch>
                  <a:fillRect l="-5755" r="-22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96F2B26F-1874-6B4B-AEAA-69FE7E839E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7868" y="4821835"/>
                <a:ext cx="2570458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𝒏𝒍𝒈𝒏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96F2B26F-1874-6B4B-AEAA-69FE7E839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68" y="4821835"/>
                <a:ext cx="2570458" cy="991998"/>
              </a:xfrm>
              <a:prstGeom prst="rect">
                <a:avLst/>
              </a:prstGeom>
              <a:blipFill>
                <a:blip r:embed="rId5"/>
                <a:stretch>
                  <a:fillRect r="-2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7EE7032-085B-4B4A-8FD6-4F38A3344D9F}"/>
              </a:ext>
            </a:extLst>
          </p:cNvPr>
          <p:cNvSpPr txBox="1"/>
          <p:nvPr/>
        </p:nvSpPr>
        <p:spPr>
          <a:xfrm>
            <a:off x="4918334" y="3360427"/>
            <a:ext cx="3030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“O” read as “order of”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">
                <a:extLst>
                  <a:ext uri="{FF2B5EF4-FFF2-40B4-BE49-F238E27FC236}">
                    <a16:creationId xmlns:a16="http://schemas.microsoft.com/office/drawing/2014/main" id="{0E09C657-6744-5949-871A-8476DCDD0C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4252" y="5824778"/>
                <a:ext cx="2570458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CAD5B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4400" i="1" dirty="0" smtClean="0">
                              <a:solidFill>
                                <a:srgbClr val="4B2E8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400" b="1" i="1" dirty="0" smtClean="0">
                              <a:solidFill>
                                <a:srgbClr val="4B2E83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altLang="zh-CN" sz="4400" b="1" i="1" dirty="0" smtClean="0">
                              <a:solidFill>
                                <a:srgbClr val="4B2E83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8" name="Text Placeholder 1">
                <a:extLst>
                  <a:ext uri="{FF2B5EF4-FFF2-40B4-BE49-F238E27FC236}">
                    <a16:creationId xmlns:a16="http://schemas.microsoft.com/office/drawing/2014/main" id="{0E09C657-6744-5949-871A-8476DCDD0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252" y="5824778"/>
                <a:ext cx="2570458" cy="991998"/>
              </a:xfrm>
              <a:prstGeom prst="rect">
                <a:avLst/>
              </a:prstGeom>
              <a:blipFill>
                <a:blip r:embed="rId6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5522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1330422" y="1670262"/>
                <a:ext cx="1748335" cy="99199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E18344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/>
              </a:p>
              <a:p>
                <a:pPr marL="0" indent="0">
                  <a:buNone/>
                </a:pPr>
                <a:endParaRPr lang="en-US" sz="4400" dirty="0"/>
              </a:p>
              <a:p>
                <a:pPr marL="0" indent="0">
                  <a:buNone/>
                </a:pPr>
                <a:endParaRPr lang="en-US" sz="44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1330422" y="1670262"/>
                <a:ext cx="1748335" cy="99199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0422" y="2743157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E1834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/>
              </a:p>
              <a:p>
                <a:pPr marL="0" indent="0">
                  <a:buFont typeface="Lucida Grande"/>
                  <a:buNone/>
                </a:pPr>
                <a:endParaRPr lang="en-US" sz="4400" dirty="0"/>
              </a:p>
              <a:p>
                <a:pPr marL="0" indent="0">
                  <a:buFont typeface="Lucida Grande"/>
                  <a:buNone/>
                </a:pPr>
                <a:endParaRPr lang="en-US" sz="4400" dirty="0"/>
              </a:p>
            </p:txBody>
          </p:sp>
        </mc:Choice>
        <mc:Fallback xmlns="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422" y="2743157"/>
                <a:ext cx="1748335" cy="991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672628EE-EB58-3C49-8F8E-C58B34E273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7868" y="3814501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E18344"/>
                          </a:solidFill>
                          <a:latin typeface="Cambria Math" panose="02040503050406030204" pitchFamily="18" charset="0"/>
                        </a:rPr>
                        <m:t>𝒍𝒈𝒏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/>
              </a:p>
              <a:p>
                <a:pPr marL="0" indent="0">
                  <a:buFont typeface="Lucida Grande"/>
                  <a:buNone/>
                </a:pPr>
                <a:endParaRPr lang="en-US" sz="4400" dirty="0"/>
              </a:p>
              <a:p>
                <a:pPr marL="0" indent="0">
                  <a:buFont typeface="Lucida Grande"/>
                  <a:buNone/>
                </a:pPr>
                <a:endParaRPr lang="en-US" sz="4400" dirty="0"/>
              </a:p>
            </p:txBody>
          </p:sp>
        </mc:Choice>
        <mc:Fallback xmlns="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672628EE-EB58-3C49-8F8E-C58B34E27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68" y="3814501"/>
                <a:ext cx="1748335" cy="991998"/>
              </a:xfrm>
              <a:prstGeom prst="rect">
                <a:avLst/>
              </a:prstGeom>
              <a:blipFill>
                <a:blip r:embed="rId4"/>
                <a:stretch>
                  <a:fillRect l="-5797" r="-23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96F2B26F-1874-6B4B-AEAA-69FE7E839E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0422" y="4888947"/>
                <a:ext cx="2570458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E18344"/>
                          </a:solidFill>
                          <a:latin typeface="Cambria Math" panose="02040503050406030204" pitchFamily="18" charset="0"/>
                        </a:rPr>
                        <m:t>𝒏𝒍𝒈𝒏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/>
              </a:p>
              <a:p>
                <a:pPr marL="0" indent="0">
                  <a:buFont typeface="Lucida Grande"/>
                  <a:buNone/>
                </a:pPr>
                <a:endParaRPr lang="en-US" sz="4400" dirty="0"/>
              </a:p>
              <a:p>
                <a:pPr marL="0" indent="0">
                  <a:buFont typeface="Lucida Grande"/>
                  <a:buNone/>
                </a:pPr>
                <a:endParaRPr lang="en-US" sz="4400" dirty="0"/>
              </a:p>
            </p:txBody>
          </p:sp>
        </mc:Choice>
        <mc:Fallback xmlns="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96F2B26F-1874-6B4B-AEAA-69FE7E839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422" y="4888947"/>
                <a:ext cx="2570458" cy="991998"/>
              </a:xfrm>
              <a:prstGeom prst="rect">
                <a:avLst/>
              </a:prstGeom>
              <a:blipFill>
                <a:blip r:embed="rId5"/>
                <a:stretch>
                  <a:fillRect r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A2933C-F506-FC4B-A15E-DCA03318DD5E}"/>
                  </a:ext>
                </a:extLst>
              </p:cNvPr>
              <p:cNvSpPr txBox="1"/>
              <p:nvPr/>
            </p:nvSpPr>
            <p:spPr>
              <a:xfrm>
                <a:off x="4001090" y="1838935"/>
                <a:ext cx="4128310" cy="9042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i="1" dirty="0">
                    <a:solidFill>
                      <a:srgbClr val="E18344"/>
                    </a:solidFill>
                  </a:rPr>
                  <a:t>Speed</a:t>
                </a:r>
                <a:r>
                  <a:rPr lang="zh-CN" altLang="en-US" sz="2400" b="1" i="1" dirty="0">
                    <a:solidFill>
                      <a:srgbClr val="E18344"/>
                    </a:solidFill>
                  </a:rPr>
                  <a:t> </a:t>
                </a:r>
                <a:r>
                  <a:rPr lang="en-US" altLang="zh-CN" sz="2400" b="1" i="1" dirty="0">
                    <a:solidFill>
                      <a:srgbClr val="E18344"/>
                    </a:solidFill>
                  </a:rPr>
                  <a:t>of</a:t>
                </a:r>
                <a:r>
                  <a:rPr lang="zh-CN" altLang="en-US" sz="2400" b="1" i="1" dirty="0">
                    <a:solidFill>
                      <a:srgbClr val="E18344"/>
                    </a:solidFill>
                  </a:rPr>
                  <a:t> </a:t>
                </a:r>
                <a:r>
                  <a:rPr lang="en-US" altLang="zh-CN" sz="2400" b="1" i="1" dirty="0">
                    <a:solidFill>
                      <a:srgbClr val="E18344"/>
                    </a:solidFill>
                  </a:rPr>
                  <a:t>increase</a:t>
                </a:r>
                <a:r>
                  <a:rPr lang="zh-CN" altLang="en-US" sz="2400" b="1" i="1" dirty="0">
                    <a:solidFill>
                      <a:srgbClr val="E18344"/>
                    </a:solidFill>
                  </a:rPr>
                  <a:t> </a:t>
                </a:r>
                <a:r>
                  <a:rPr lang="en-US" altLang="zh-CN" sz="2400" b="1" i="1" dirty="0">
                    <a:solidFill>
                      <a:srgbClr val="E18344"/>
                    </a:solidFill>
                  </a:rPr>
                  <a:t>as</a:t>
                </a:r>
                <a:r>
                  <a:rPr lang="zh-CN" altLang="en-US" sz="2400" b="1" i="1" dirty="0">
                    <a:solidFill>
                      <a:srgbClr val="E1834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5400" b="1" i="1" dirty="0" smtClean="0">
                        <a:solidFill>
                          <a:srgbClr val="E18344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sz="2400" b="1" i="1" dirty="0">
                    <a:solidFill>
                      <a:srgbClr val="E18344"/>
                    </a:solidFill>
                  </a:rPr>
                  <a:t> </a:t>
                </a:r>
                <a:r>
                  <a:rPr lang="en-US" altLang="zh-CN" sz="2400" b="1" i="1" dirty="0">
                    <a:solidFill>
                      <a:srgbClr val="E18344"/>
                    </a:solidFill>
                  </a:rPr>
                  <a:t>grows</a:t>
                </a:r>
                <a:endParaRPr lang="en-US" sz="2400" b="1" i="1" dirty="0">
                  <a:solidFill>
                    <a:srgbClr val="E18344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A2933C-F506-FC4B-A15E-DCA03318D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1090" y="1838935"/>
                <a:ext cx="4128310" cy="904222"/>
              </a:xfrm>
              <a:prstGeom prst="rect">
                <a:avLst/>
              </a:prstGeom>
              <a:blipFill>
                <a:blip r:embed="rId6"/>
                <a:stretch>
                  <a:fillRect l="-2141" r="-1223" b="-5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1">
                <a:extLst>
                  <a:ext uri="{FF2B5EF4-FFF2-40B4-BE49-F238E27FC236}">
                    <a16:creationId xmlns:a16="http://schemas.microsoft.com/office/drawing/2014/main" id="{BBB16C73-D8DB-B545-9652-2CC30D48ED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973" y="5870196"/>
                <a:ext cx="2570458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4400" i="1" dirty="0" smtClean="0">
                              <a:solidFill>
                                <a:srgbClr val="E1834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400" b="1" i="1" dirty="0" smtClean="0">
                              <a:solidFill>
                                <a:srgbClr val="E18344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altLang="zh-CN" sz="4400" b="1" i="1" dirty="0" smtClean="0">
                              <a:solidFill>
                                <a:srgbClr val="E18344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16" name="Text Placeholder 1">
                <a:extLst>
                  <a:ext uri="{FF2B5EF4-FFF2-40B4-BE49-F238E27FC236}">
                    <a16:creationId xmlns:a16="http://schemas.microsoft.com/office/drawing/2014/main" id="{BBB16C73-D8DB-B545-9652-2CC30D48E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973" y="5870196"/>
                <a:ext cx="2570458" cy="991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C1F2E190-038C-284E-B3FB-21F7706444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7979" y="3204594"/>
            <a:ext cx="3878693" cy="2821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276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1330422" y="1670262"/>
                <a:ext cx="1748335" cy="99199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E18344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/>
              </a:p>
              <a:p>
                <a:pPr marL="0" indent="0">
                  <a:buNone/>
                </a:pPr>
                <a:endParaRPr lang="en-US" sz="4400" dirty="0"/>
              </a:p>
              <a:p>
                <a:pPr marL="0" indent="0">
                  <a:buNone/>
                </a:pPr>
                <a:endParaRPr lang="en-US" sz="44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1330422" y="1670262"/>
                <a:ext cx="1748335" cy="99199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0422" y="2743157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E18344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/>
              </a:p>
              <a:p>
                <a:pPr marL="0" indent="0">
                  <a:buFont typeface="Lucida Grande"/>
                  <a:buNone/>
                </a:pPr>
                <a:endParaRPr lang="en-US" sz="4400" dirty="0"/>
              </a:p>
              <a:p>
                <a:pPr marL="0" indent="0">
                  <a:buFont typeface="Lucida Grande"/>
                  <a:buNone/>
                </a:pPr>
                <a:endParaRPr lang="en-US" sz="4400" dirty="0"/>
              </a:p>
            </p:txBody>
          </p:sp>
        </mc:Choice>
        <mc:Fallback xmlns="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422" y="2743157"/>
                <a:ext cx="1748335" cy="991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672628EE-EB58-3C49-8F8E-C58B34E273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7868" y="3814501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E18344"/>
                          </a:solidFill>
                          <a:latin typeface="Cambria Math" panose="02040503050406030204" pitchFamily="18" charset="0"/>
                        </a:rPr>
                        <m:t>𝒍𝒈𝒏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/>
              </a:p>
              <a:p>
                <a:pPr marL="0" indent="0">
                  <a:buFont typeface="Lucida Grande"/>
                  <a:buNone/>
                </a:pPr>
                <a:endParaRPr lang="en-US" sz="4400" dirty="0"/>
              </a:p>
              <a:p>
                <a:pPr marL="0" indent="0">
                  <a:buFont typeface="Lucida Grande"/>
                  <a:buNone/>
                </a:pPr>
                <a:endParaRPr lang="en-US" sz="4400" dirty="0"/>
              </a:p>
            </p:txBody>
          </p:sp>
        </mc:Choice>
        <mc:Fallback xmlns="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672628EE-EB58-3C49-8F8E-C58B34E27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68" y="3814501"/>
                <a:ext cx="1748335" cy="991998"/>
              </a:xfrm>
              <a:prstGeom prst="rect">
                <a:avLst/>
              </a:prstGeom>
              <a:blipFill>
                <a:blip r:embed="rId4"/>
                <a:stretch>
                  <a:fillRect l="-5797" r="-23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96F2B26F-1874-6B4B-AEAA-69FE7E839E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0422" y="4888947"/>
                <a:ext cx="2570458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E18344"/>
                          </a:solidFill>
                          <a:latin typeface="Cambria Math" panose="02040503050406030204" pitchFamily="18" charset="0"/>
                        </a:rPr>
                        <m:t>𝒏𝒍𝒈𝒏</m:t>
                      </m:r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/>
              </a:p>
              <a:p>
                <a:pPr marL="0" indent="0">
                  <a:buFont typeface="Lucida Grande"/>
                  <a:buNone/>
                </a:pPr>
                <a:endParaRPr lang="en-US" sz="4400" dirty="0"/>
              </a:p>
              <a:p>
                <a:pPr marL="0" indent="0">
                  <a:buFont typeface="Lucida Grande"/>
                  <a:buNone/>
                </a:pPr>
                <a:endParaRPr lang="en-US" sz="4400" dirty="0"/>
              </a:p>
            </p:txBody>
          </p:sp>
        </mc:Choice>
        <mc:Fallback xmlns="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96F2B26F-1874-6B4B-AEAA-69FE7E839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422" y="4888947"/>
                <a:ext cx="2570458" cy="991998"/>
              </a:xfrm>
              <a:prstGeom prst="rect">
                <a:avLst/>
              </a:prstGeom>
              <a:blipFill>
                <a:blip r:embed="rId5"/>
                <a:stretch>
                  <a:fillRect r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A2933C-F506-FC4B-A15E-DCA03318DD5E}"/>
                  </a:ext>
                </a:extLst>
              </p:cNvPr>
              <p:cNvSpPr txBox="1"/>
              <p:nvPr/>
            </p:nvSpPr>
            <p:spPr>
              <a:xfrm>
                <a:off x="4001090" y="1838935"/>
                <a:ext cx="4128310" cy="9042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i="1" dirty="0">
                    <a:solidFill>
                      <a:srgbClr val="E18344"/>
                    </a:solidFill>
                  </a:rPr>
                  <a:t>Speed</a:t>
                </a:r>
                <a:r>
                  <a:rPr lang="zh-CN" altLang="en-US" sz="2400" b="1" i="1" dirty="0">
                    <a:solidFill>
                      <a:srgbClr val="E18344"/>
                    </a:solidFill>
                  </a:rPr>
                  <a:t> </a:t>
                </a:r>
                <a:r>
                  <a:rPr lang="en-US" altLang="zh-CN" sz="2400" b="1" i="1" dirty="0">
                    <a:solidFill>
                      <a:srgbClr val="E18344"/>
                    </a:solidFill>
                  </a:rPr>
                  <a:t>of</a:t>
                </a:r>
                <a:r>
                  <a:rPr lang="zh-CN" altLang="en-US" sz="2400" b="1" i="1" dirty="0">
                    <a:solidFill>
                      <a:srgbClr val="E18344"/>
                    </a:solidFill>
                  </a:rPr>
                  <a:t> </a:t>
                </a:r>
                <a:r>
                  <a:rPr lang="en-US" altLang="zh-CN" sz="2400" b="1" i="1" dirty="0">
                    <a:solidFill>
                      <a:srgbClr val="E18344"/>
                    </a:solidFill>
                  </a:rPr>
                  <a:t>increase</a:t>
                </a:r>
                <a:r>
                  <a:rPr lang="zh-CN" altLang="en-US" sz="2400" b="1" i="1" dirty="0">
                    <a:solidFill>
                      <a:srgbClr val="E18344"/>
                    </a:solidFill>
                  </a:rPr>
                  <a:t> </a:t>
                </a:r>
                <a:r>
                  <a:rPr lang="en-US" altLang="zh-CN" sz="2400" b="1" i="1" dirty="0">
                    <a:solidFill>
                      <a:srgbClr val="E18344"/>
                    </a:solidFill>
                  </a:rPr>
                  <a:t>as</a:t>
                </a:r>
                <a:r>
                  <a:rPr lang="zh-CN" altLang="en-US" sz="2400" b="1" i="1" dirty="0">
                    <a:solidFill>
                      <a:srgbClr val="E1834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5400" b="1" i="1" dirty="0" smtClean="0">
                        <a:solidFill>
                          <a:srgbClr val="E18344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sz="2400" b="1" i="1" dirty="0">
                    <a:solidFill>
                      <a:srgbClr val="E18344"/>
                    </a:solidFill>
                  </a:rPr>
                  <a:t> </a:t>
                </a:r>
                <a:r>
                  <a:rPr lang="en-US" altLang="zh-CN" sz="2400" b="1" i="1" dirty="0">
                    <a:solidFill>
                      <a:srgbClr val="E18344"/>
                    </a:solidFill>
                  </a:rPr>
                  <a:t>grows</a:t>
                </a:r>
                <a:endParaRPr lang="en-US" sz="2400" b="1" i="1" dirty="0">
                  <a:solidFill>
                    <a:srgbClr val="E18344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A2933C-F506-FC4B-A15E-DCA03318D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1090" y="1838935"/>
                <a:ext cx="4128310" cy="904222"/>
              </a:xfrm>
              <a:prstGeom prst="rect">
                <a:avLst/>
              </a:prstGeom>
              <a:blipFill>
                <a:blip r:embed="rId6"/>
                <a:stretch>
                  <a:fillRect l="-2141" r="-1223" b="-5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1">
                <a:extLst>
                  <a:ext uri="{FF2B5EF4-FFF2-40B4-BE49-F238E27FC236}">
                    <a16:creationId xmlns:a16="http://schemas.microsoft.com/office/drawing/2014/main" id="{BBB16C73-D8DB-B545-9652-2CC30D48ED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973" y="5870196"/>
                <a:ext cx="2570458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4400" i="1" dirty="0" smtClean="0">
                              <a:solidFill>
                                <a:srgbClr val="E1834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400" b="1" i="1" dirty="0" smtClean="0">
                              <a:solidFill>
                                <a:srgbClr val="E18344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altLang="zh-CN" sz="4400" b="1" i="1" dirty="0" smtClean="0">
                              <a:solidFill>
                                <a:srgbClr val="E18344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16" name="Text Placeholder 1">
                <a:extLst>
                  <a:ext uri="{FF2B5EF4-FFF2-40B4-BE49-F238E27FC236}">
                    <a16:creationId xmlns:a16="http://schemas.microsoft.com/office/drawing/2014/main" id="{BBB16C73-D8DB-B545-9652-2CC30D48E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973" y="5870196"/>
                <a:ext cx="2570458" cy="991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Big-O Notation Explained | Daniel Miessler">
            <a:extLst>
              <a:ext uri="{FF2B5EF4-FFF2-40B4-BE49-F238E27FC236}">
                <a16:creationId xmlns:a16="http://schemas.microsoft.com/office/drawing/2014/main" id="{E183D4F5-9BFB-3D48-8D36-D24512E99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001" y="3168942"/>
            <a:ext cx="4127500" cy="259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80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2639105" y="1651125"/>
                <a:ext cx="1748335" cy="99199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2639105" y="1651125"/>
                <a:ext cx="1748335" cy="99199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39105" y="2724020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105" y="2724020"/>
                <a:ext cx="1748335" cy="991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672628EE-EB58-3C49-8F8E-C58B34E273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56551" y="3795364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𝒍𝒈𝒏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672628EE-EB58-3C49-8F8E-C58B34E27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551" y="3795364"/>
                <a:ext cx="1748335" cy="991998"/>
              </a:xfrm>
              <a:prstGeom prst="rect">
                <a:avLst/>
              </a:prstGeom>
              <a:blipFill>
                <a:blip r:embed="rId4"/>
                <a:stretch>
                  <a:fillRect l="-5755" r="-23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96F2B26F-1874-6B4B-AEAA-69FE7E839E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39105" y="4869810"/>
                <a:ext cx="2570458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𝒏𝒍𝒈𝒏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96F2B26F-1874-6B4B-AEAA-69FE7E839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105" y="4869810"/>
                <a:ext cx="2570458" cy="991998"/>
              </a:xfrm>
              <a:prstGeom prst="rect">
                <a:avLst/>
              </a:prstGeom>
              <a:blipFill>
                <a:blip r:embed="rId5"/>
                <a:stretch>
                  <a:fillRect r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DC1CA29-7A05-324B-8F91-CF913807EBDF}"/>
              </a:ext>
            </a:extLst>
          </p:cNvPr>
          <p:cNvSpPr txBox="1"/>
          <p:nvPr/>
        </p:nvSpPr>
        <p:spPr>
          <a:xfrm>
            <a:off x="805471" y="1748232"/>
            <a:ext cx="1178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B0F0"/>
                </a:solidFill>
              </a:rPr>
              <a:t>Space</a:t>
            </a:r>
            <a:endParaRPr lang="en-US" sz="3200" b="1" dirty="0">
              <a:solidFill>
                <a:srgbClr val="00B0F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A0E312-73EE-D742-8977-7908BB70A2F8}"/>
              </a:ext>
            </a:extLst>
          </p:cNvPr>
          <p:cNvSpPr txBox="1"/>
          <p:nvPr/>
        </p:nvSpPr>
        <p:spPr>
          <a:xfrm>
            <a:off x="32920" y="2824272"/>
            <a:ext cx="2723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B0F0"/>
                </a:solidFill>
              </a:rPr>
              <a:t>Execution</a:t>
            </a:r>
            <a:r>
              <a:rPr lang="zh-CN" altLang="en-US" sz="3200" b="1" dirty="0">
                <a:solidFill>
                  <a:srgbClr val="00B0F0"/>
                </a:solidFill>
              </a:rPr>
              <a:t> </a:t>
            </a:r>
            <a:r>
              <a:rPr lang="en-US" altLang="zh-CN" sz="3200" b="1" dirty="0">
                <a:solidFill>
                  <a:srgbClr val="00B0F0"/>
                </a:solidFill>
              </a:rPr>
              <a:t>time</a:t>
            </a:r>
            <a:endParaRPr lang="en-US" sz="3200" b="1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Placeholder 1">
                <a:extLst>
                  <a:ext uri="{FF2B5EF4-FFF2-40B4-BE49-F238E27FC236}">
                    <a16:creationId xmlns:a16="http://schemas.microsoft.com/office/drawing/2014/main" id="{4EF92146-DCEC-FE42-BBF5-8FD8394817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28710" y="5866002"/>
                <a:ext cx="2570458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4400" i="1" dirty="0" smtClean="0">
                              <a:solidFill>
                                <a:srgbClr val="4B2E8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400" b="1" i="1" dirty="0" smtClean="0">
                              <a:solidFill>
                                <a:srgbClr val="4B2E83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altLang="zh-CN" sz="4400" b="1" i="1" dirty="0" smtClean="0">
                              <a:solidFill>
                                <a:srgbClr val="4B2E83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19" name="Text Placeholder 1">
                <a:extLst>
                  <a:ext uri="{FF2B5EF4-FFF2-40B4-BE49-F238E27FC236}">
                    <a16:creationId xmlns:a16="http://schemas.microsoft.com/office/drawing/2014/main" id="{4EF92146-DCEC-FE42-BBF5-8FD839481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710" y="5866002"/>
                <a:ext cx="2570458" cy="991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8D4CECFC-B0EB-204C-9517-3E8ACED40E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3412" y="1315074"/>
            <a:ext cx="1887115" cy="44963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369131-DBE9-DA4E-83A8-7E01A4177410}"/>
              </a:ext>
            </a:extLst>
          </p:cNvPr>
          <p:cNvSpPr txBox="1"/>
          <p:nvPr/>
        </p:nvSpPr>
        <p:spPr>
          <a:xfrm>
            <a:off x="5372282" y="510667"/>
            <a:ext cx="1704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Search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34826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7" grpId="0"/>
      <p:bldP spid="18" grpId="0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360559" y="1860106"/>
                <a:ext cx="1748335" cy="99199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3E6F8A-A0E0-9C47-9C83-617938E39A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360559" y="1860106"/>
                <a:ext cx="1748335" cy="99199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0559" y="2933001"/>
                <a:ext cx="1748335" cy="99199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4400" i="1" dirty="0" smtClean="0">
                          <a:solidFill>
                            <a:srgbClr val="4B2E8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  <a:p>
                <a:pPr marL="0" indent="0">
                  <a:buFont typeface="Lucida Grande"/>
                  <a:buNone/>
                </a:pPr>
                <a:endParaRPr lang="en-US" sz="4400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93D40C65-E8AE-A74B-AE3E-2E7E4DE93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559" y="2933001"/>
                <a:ext cx="1748335" cy="991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DC1CA29-7A05-324B-8F91-CF913807EBDF}"/>
              </a:ext>
            </a:extLst>
          </p:cNvPr>
          <p:cNvSpPr txBox="1"/>
          <p:nvPr/>
        </p:nvSpPr>
        <p:spPr>
          <a:xfrm>
            <a:off x="1526925" y="1957213"/>
            <a:ext cx="1178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B0F0"/>
                </a:solidFill>
              </a:rPr>
              <a:t>Space</a:t>
            </a:r>
            <a:endParaRPr lang="en-US" sz="3200" b="1" dirty="0">
              <a:solidFill>
                <a:srgbClr val="00B0F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A0E312-73EE-D742-8977-7908BB70A2F8}"/>
              </a:ext>
            </a:extLst>
          </p:cNvPr>
          <p:cNvSpPr txBox="1"/>
          <p:nvPr/>
        </p:nvSpPr>
        <p:spPr>
          <a:xfrm>
            <a:off x="754374" y="3033253"/>
            <a:ext cx="2723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B0F0"/>
                </a:solidFill>
              </a:rPr>
              <a:t>Execution</a:t>
            </a:r>
            <a:r>
              <a:rPr lang="zh-CN" altLang="en-US" sz="3200" b="1" dirty="0">
                <a:solidFill>
                  <a:srgbClr val="00B0F0"/>
                </a:solidFill>
              </a:rPr>
              <a:t> </a:t>
            </a:r>
            <a:r>
              <a:rPr lang="en-US" altLang="zh-CN" sz="3200" b="1" dirty="0">
                <a:solidFill>
                  <a:srgbClr val="00B0F0"/>
                </a:solidFill>
              </a:rPr>
              <a:t>time</a:t>
            </a:r>
            <a:endParaRPr lang="en-US" sz="3200" b="1" dirty="0">
              <a:solidFill>
                <a:srgbClr val="00B0F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4CECFC-B0EB-204C-9517-3E8ACED40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250" y="1363509"/>
            <a:ext cx="1887115" cy="44963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AB1B84-0144-9F43-9284-123DC089B831}"/>
              </a:ext>
            </a:extLst>
          </p:cNvPr>
          <p:cNvSpPr txBox="1"/>
          <p:nvPr/>
        </p:nvSpPr>
        <p:spPr>
          <a:xfrm>
            <a:off x="5967901" y="594557"/>
            <a:ext cx="1704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Search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Placeholder 1">
                <a:extLst>
                  <a:ext uri="{FF2B5EF4-FFF2-40B4-BE49-F238E27FC236}">
                    <a16:creationId xmlns:a16="http://schemas.microsoft.com/office/drawing/2014/main" id="{C8A9757F-E3FA-4749-B0DE-FE4982D38F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6509" y="4106148"/>
                <a:ext cx="1366633" cy="584775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 Placeholder 1">
                <a:extLst>
                  <a:ext uri="{FF2B5EF4-FFF2-40B4-BE49-F238E27FC236}">
                    <a16:creationId xmlns:a16="http://schemas.microsoft.com/office/drawing/2014/main" id="{C8A9757F-E3FA-4749-B0DE-FE4982D38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509" y="4106148"/>
                <a:ext cx="1366633" cy="584775"/>
              </a:xfrm>
              <a:prstGeom prst="rect">
                <a:avLst/>
              </a:prstGeom>
              <a:blipFill>
                <a:blip r:embed="rId5"/>
                <a:stretch>
                  <a:fillRect l="-917" r="-4587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1">
                <a:extLst>
                  <a:ext uri="{FF2B5EF4-FFF2-40B4-BE49-F238E27FC236}">
                    <a16:creationId xmlns:a16="http://schemas.microsoft.com/office/drawing/2014/main" id="{6DC5555D-6875-6646-A9C8-4B10A36B31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3897" y="4848647"/>
                <a:ext cx="1887115" cy="584775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 Placeholder 1">
                <a:extLst>
                  <a:ext uri="{FF2B5EF4-FFF2-40B4-BE49-F238E27FC236}">
                    <a16:creationId xmlns:a16="http://schemas.microsoft.com/office/drawing/2014/main" id="{6DC5555D-6875-6646-A9C8-4B10A36B3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897" y="4848647"/>
                <a:ext cx="1887115" cy="584775"/>
              </a:xfrm>
              <a:prstGeom prst="rect">
                <a:avLst/>
              </a:prstGeom>
              <a:blipFill>
                <a:blip r:embed="rId6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1">
                <a:extLst>
                  <a:ext uri="{FF2B5EF4-FFF2-40B4-BE49-F238E27FC236}">
                    <a16:creationId xmlns:a16="http://schemas.microsoft.com/office/drawing/2014/main" id="{AB7F198B-7473-F642-B521-60FC5411B3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284" y="5592609"/>
                <a:ext cx="3145097" cy="584775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Lucida Grande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3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𝟎𝟎𝟎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 Placeholder 1">
                <a:extLst>
                  <a:ext uri="{FF2B5EF4-FFF2-40B4-BE49-F238E27FC236}">
                    <a16:creationId xmlns:a16="http://schemas.microsoft.com/office/drawing/2014/main" id="{AB7F198B-7473-F642-B521-60FC5411B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84" y="5592609"/>
                <a:ext cx="3145097" cy="584775"/>
              </a:xfrm>
              <a:prstGeom prst="rect">
                <a:avLst/>
              </a:prstGeom>
              <a:blipFill>
                <a:blip r:embed="rId7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279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73D067-EBD6-BF47-B8DC-BB189F93E6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”My car is faster than yours!”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CC705-E12B-5E4C-9FFD-ABB166AA2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1ABA5-8330-A844-A3D7-F84DD9472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978" y="3523129"/>
            <a:ext cx="4525897" cy="2535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B85CB8-1B5D-8044-809C-7832B2F34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89001">
            <a:off x="533806" y="2859742"/>
            <a:ext cx="4099356" cy="23001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F5DA5A-CC27-AA4C-A7C5-CA3CB0D28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59724">
            <a:off x="3458158" y="2707267"/>
            <a:ext cx="4593134" cy="3058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805F59-C2D0-B841-9B48-28E4E74DF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926" y="4074918"/>
            <a:ext cx="3411115" cy="257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0913C3-C025-1447-B443-6286B6170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Complexity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Sorting</a:t>
            </a:r>
            <a:r>
              <a:rPr lang="zh-CN" altLang="en-US" dirty="0"/>
              <a:t> </a:t>
            </a:r>
            <a:r>
              <a:rPr lang="en-US" altLang="zh-CN" dirty="0"/>
              <a:t>Algorithms</a:t>
            </a:r>
            <a:endParaRPr lang="en-US" dirty="0"/>
          </a:p>
        </p:txBody>
      </p:sp>
      <p:pic>
        <p:nvPicPr>
          <p:cNvPr id="2052" name="Picture 4" descr="Soap Logo Stock Illustrations – 15,423 Soap Logo Stock Illustrations,  Vectors &amp; Clipart - Dreamstime">
            <a:extLst>
              <a:ext uri="{FF2B5EF4-FFF2-40B4-BE49-F238E27FC236}">
                <a16:creationId xmlns:a16="http://schemas.microsoft.com/office/drawing/2014/main" id="{D4B243CC-8A14-CC4C-9AF8-910882BBE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072" y="1971412"/>
            <a:ext cx="3192011" cy="319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5C20CE-38D8-3041-B891-01E7CD90C855}"/>
              </a:ext>
            </a:extLst>
          </p:cNvPr>
          <p:cNvSpPr txBox="1"/>
          <p:nvPr/>
        </p:nvSpPr>
        <p:spPr>
          <a:xfrm>
            <a:off x="1283515" y="2919369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Bubble</a:t>
            </a:r>
            <a:r>
              <a:rPr lang="zh-CN" altLang="en-US" sz="3200" dirty="0"/>
              <a:t> </a:t>
            </a:r>
            <a:r>
              <a:rPr lang="en-US" altLang="zh-CN" sz="3200" dirty="0"/>
              <a:t>Sort</a:t>
            </a:r>
            <a:endParaRPr 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13F9A1-3EAD-0148-B010-539DEC8F80C8}"/>
              </a:ext>
            </a:extLst>
          </p:cNvPr>
          <p:cNvSpPr txBox="1"/>
          <p:nvPr/>
        </p:nvSpPr>
        <p:spPr>
          <a:xfrm>
            <a:off x="1283515" y="4231948"/>
            <a:ext cx="2456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Insertion</a:t>
            </a:r>
            <a:r>
              <a:rPr lang="zh-CN" altLang="en-US" sz="3200" dirty="0"/>
              <a:t> </a:t>
            </a:r>
            <a:r>
              <a:rPr lang="en-US" altLang="zh-CN" sz="3200" dirty="0"/>
              <a:t>Sort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0038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EEC77A-5293-9F45-99C4-0FEDB9B94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Bubble Sort Story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D598A9-9B2D-6243-A22E-86DD55F6E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461" y="2223639"/>
            <a:ext cx="5334597" cy="2880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964149-EF0C-1949-AD7F-C10AEF010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457" y="2223636"/>
            <a:ext cx="5334601" cy="28806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186487-237C-C443-85AF-9330B6E33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461" y="2223636"/>
            <a:ext cx="5334597" cy="28806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C9D9793-9811-3044-97A7-99B535747339}"/>
              </a:ext>
            </a:extLst>
          </p:cNvPr>
          <p:cNvSpPr/>
          <p:nvPr/>
        </p:nvSpPr>
        <p:spPr>
          <a:xfrm>
            <a:off x="895873" y="5239435"/>
            <a:ext cx="67145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http://computationaltales.blogspot.com/2011/04/bullies-bubble-sort-and-soccer-tickets.html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8305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4A89A3-4919-1C43-9896-067C14F6F9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8"/>
          <a:stretch/>
        </p:blipFill>
        <p:spPr>
          <a:xfrm>
            <a:off x="1005992" y="2445641"/>
            <a:ext cx="7102073" cy="15896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26E748-703B-A74C-B26E-D7D499FC7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993" y="2445641"/>
            <a:ext cx="7132015" cy="18944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175464-647B-FB44-98E7-B19875DED443}"/>
              </a:ext>
            </a:extLst>
          </p:cNvPr>
          <p:cNvSpPr txBox="1"/>
          <p:nvPr/>
        </p:nvSpPr>
        <p:spPr>
          <a:xfrm>
            <a:off x="696287" y="939567"/>
            <a:ext cx="2014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Sort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cards!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93EEB0-365F-4A4E-9C06-8A678F5AE72E}"/>
              </a:ext>
            </a:extLst>
          </p:cNvPr>
          <p:cNvSpPr/>
          <p:nvPr/>
        </p:nvSpPr>
        <p:spPr>
          <a:xfrm>
            <a:off x="4962525" y="4340082"/>
            <a:ext cx="4038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https://marvinpdroid.medium.com/sort-like-a-boss-80ee71fc88e5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4923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3541059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461575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A0448B-2ECF-0947-9AF2-50C10CC52EF5}"/>
              </a:ext>
            </a:extLst>
          </p:cNvPr>
          <p:cNvSpPr txBox="1"/>
          <p:nvPr/>
        </p:nvSpPr>
        <p:spPr>
          <a:xfrm>
            <a:off x="1110009" y="5752222"/>
            <a:ext cx="31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comparison?</a:t>
            </a:r>
          </a:p>
        </p:txBody>
      </p:sp>
    </p:spTree>
    <p:extLst>
      <p:ext uri="{BB962C8B-B14F-4D97-AF65-F5344CB8AC3E}">
        <p14:creationId xmlns:p14="http://schemas.microsoft.com/office/powerpoint/2010/main" val="227402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11111E-6 L -0.02708 0.04005 C -0.03264 0.04907 -0.04115 0.05393 -0.05 0.05393 C -0.0599 0.05393 -0.06806 0.04907 -0.07361 0.04005 L -0.10052 1.11111E-6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5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0.02673 -0.04005 C 0.03229 -0.04908 0.0408 -0.05394 0.04948 -0.05394 C 0.05955 -0.05394 0.06753 -0.04908 0.07309 -0.04005 L 0.1 1.11111E-6 " pathEditMode="relative" rAng="0" ptsTypes="AAA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3541059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461575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5382091" y="38682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7A25D8-D14C-5641-A191-E04AAEE1C8D3}"/>
              </a:ext>
            </a:extLst>
          </p:cNvPr>
          <p:cNvSpPr/>
          <p:nvPr/>
        </p:nvSpPr>
        <p:spPr>
          <a:xfrm>
            <a:off x="4461575" y="388175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644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11111E-6 L -0.02708 0.04005 C -0.03264 0.04907 -0.04115 0.05393 -0.05 0.05393 C -0.0599 0.05393 -0.06806 0.04907 -0.07361 0.04005 L -0.10052 1.11111E-6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5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0.02673 -0.04005 C 0.03229 -0.04908 0.0408 -0.05394 0.04948 -0.05394 C 0.05955 -0.05394 0.06753 -0.04908 0.07309 -0.04005 L 0.1 1.11111E-6 " pathEditMode="relative" rAng="0" ptsTypes="AAA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33333E-6 L 0.02674 -0.04004 C 0.03229 -0.04907 0.0408 -0.05393 0.04948 -0.05393 C 0.05955 -0.05393 0.06753 -0.04907 0.07309 -0.04004 L 0.1 -3.33333E-6 " pathEditMode="relative" rAng="0" ptsTypes="AAAAA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70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 0.00116 L -0.02761 0.04121 C -0.03334 0.05024 -0.04167 0.0551 -0.05052 0.0551 C -0.06042 0.0551 -0.0684 0.05024 -0.07413 0.04121 L -0.10087 0.00116 " pathEditMode="relative" rAng="0" ptsTypes="AAAAA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17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7" grpId="0" animBg="1"/>
      <p:bldP spid="8" grpId="0" animBg="1"/>
      <p:bldP spid="8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3541059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461575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5382091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49B1F5-ADAC-9E44-A9F2-6CA4A088D9E1}"/>
              </a:ext>
            </a:extLst>
          </p:cNvPr>
          <p:cNvSpPr txBox="1"/>
          <p:nvPr/>
        </p:nvSpPr>
        <p:spPr>
          <a:xfrm>
            <a:off x="1110009" y="5752222"/>
            <a:ext cx="31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comparison?</a:t>
            </a:r>
          </a:p>
        </p:txBody>
      </p:sp>
    </p:spTree>
    <p:extLst>
      <p:ext uri="{BB962C8B-B14F-4D97-AF65-F5344CB8AC3E}">
        <p14:creationId xmlns:p14="http://schemas.microsoft.com/office/powerpoint/2010/main" val="331319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11111E-6 L -0.02708 0.04005 C -0.03264 0.04907 -0.04115 0.05393 -0.05 0.05393 C -0.0599 0.05393 -0.06806 0.04907 -0.07361 0.04005 L -0.10052 1.11111E-6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5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0.02673 -0.04005 C 0.03229 -0.04908 0.0408 -0.05394 0.04948 -0.05394 C 0.05955 -0.05394 0.06753 -0.04908 0.07309 -0.04005 L 0.1 1.11111E-6 " pathEditMode="relative" rAng="0" ptsTypes="AAA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1252987"/>
          </a:xfrm>
        </p:spPr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3E6AE14-FDA0-164F-BE8B-BE99C2123046}"/>
              </a:ext>
            </a:extLst>
          </p:cNvPr>
          <p:cNvGrpSpPr/>
          <p:nvPr/>
        </p:nvGrpSpPr>
        <p:grpSpPr>
          <a:xfrm>
            <a:off x="3079167" y="3245223"/>
            <a:ext cx="3356485" cy="582706"/>
            <a:chOff x="1120589" y="3362928"/>
            <a:chExt cx="3356485" cy="58270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7798B0-5043-2B47-8A19-5F91F1C7968D}"/>
                </a:ext>
              </a:extLst>
            </p:cNvPr>
            <p:cNvSpPr/>
            <p:nvPr/>
          </p:nvSpPr>
          <p:spPr>
            <a:xfrm>
              <a:off x="1120589" y="336292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19A990-3764-4047-8AA8-663DE2420FCB}"/>
                </a:ext>
              </a:extLst>
            </p:cNvPr>
            <p:cNvSpPr/>
            <p:nvPr/>
          </p:nvSpPr>
          <p:spPr>
            <a:xfrm>
              <a:off x="2041105" y="336292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C32E0F-1576-CB41-AC5B-A58AF684F7CB}"/>
                </a:ext>
              </a:extLst>
            </p:cNvPr>
            <p:cNvSpPr/>
            <p:nvPr/>
          </p:nvSpPr>
          <p:spPr>
            <a:xfrm>
              <a:off x="2961621" y="336292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20555D0-4C1E-534E-8DDD-1212057343D8}"/>
                </a:ext>
              </a:extLst>
            </p:cNvPr>
            <p:cNvSpPr/>
            <p:nvPr/>
          </p:nvSpPr>
          <p:spPr>
            <a:xfrm>
              <a:off x="3885404" y="336292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D3A3F01-A136-5C48-ACFB-1F9CBC7CF05F}"/>
              </a:ext>
            </a:extLst>
          </p:cNvPr>
          <p:cNvGrpSpPr/>
          <p:nvPr/>
        </p:nvGrpSpPr>
        <p:grpSpPr>
          <a:xfrm>
            <a:off x="3079167" y="4016188"/>
            <a:ext cx="3356485" cy="582706"/>
            <a:chOff x="1120589" y="4133893"/>
            <a:chExt cx="3356485" cy="58270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EFC0C7A-19E8-104C-A5A4-F31FAFE8CC7E}"/>
                </a:ext>
              </a:extLst>
            </p:cNvPr>
            <p:cNvSpPr/>
            <p:nvPr/>
          </p:nvSpPr>
          <p:spPr>
            <a:xfrm>
              <a:off x="1120589" y="41338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78678D9-CD0D-6440-B98C-D1965701A590}"/>
                </a:ext>
              </a:extLst>
            </p:cNvPr>
            <p:cNvSpPr/>
            <p:nvPr/>
          </p:nvSpPr>
          <p:spPr>
            <a:xfrm>
              <a:off x="2041105" y="41338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0DC7FF7-74C4-1740-A653-4FD175A14FDB}"/>
                </a:ext>
              </a:extLst>
            </p:cNvPr>
            <p:cNvSpPr/>
            <p:nvPr/>
          </p:nvSpPr>
          <p:spPr>
            <a:xfrm>
              <a:off x="2961621" y="41338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2AFD934-118F-0B49-B9E2-3108ED335B76}"/>
                </a:ext>
              </a:extLst>
            </p:cNvPr>
            <p:cNvSpPr/>
            <p:nvPr/>
          </p:nvSpPr>
          <p:spPr>
            <a:xfrm>
              <a:off x="3885404" y="41338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EDC6252-049E-ED40-963B-0CFB6485D9F0}"/>
              </a:ext>
            </a:extLst>
          </p:cNvPr>
          <p:cNvGrpSpPr/>
          <p:nvPr/>
        </p:nvGrpSpPr>
        <p:grpSpPr>
          <a:xfrm>
            <a:off x="3079167" y="4787153"/>
            <a:ext cx="3356485" cy="582706"/>
            <a:chOff x="1120589" y="4904858"/>
            <a:chExt cx="3356485" cy="5827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75FE8B8-1E94-4F43-9826-7DAA70633D8D}"/>
                </a:ext>
              </a:extLst>
            </p:cNvPr>
            <p:cNvSpPr/>
            <p:nvPr/>
          </p:nvSpPr>
          <p:spPr>
            <a:xfrm>
              <a:off x="1120589" y="490485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37C2CE5-7D03-4E4A-BDDC-E3C22E660C14}"/>
                </a:ext>
              </a:extLst>
            </p:cNvPr>
            <p:cNvSpPr/>
            <p:nvPr/>
          </p:nvSpPr>
          <p:spPr>
            <a:xfrm>
              <a:off x="2041105" y="490485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884C467-606A-5641-AD63-B73721A640FC}"/>
                </a:ext>
              </a:extLst>
            </p:cNvPr>
            <p:cNvSpPr/>
            <p:nvPr/>
          </p:nvSpPr>
          <p:spPr>
            <a:xfrm>
              <a:off x="2961621" y="490485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F7D4CA7-B870-314A-AA1D-3B06C6F8DF60}"/>
                </a:ext>
              </a:extLst>
            </p:cNvPr>
            <p:cNvSpPr/>
            <p:nvPr/>
          </p:nvSpPr>
          <p:spPr>
            <a:xfrm>
              <a:off x="3885404" y="490485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8645A6-FC54-1748-A280-F3FF519A6336}"/>
              </a:ext>
            </a:extLst>
          </p:cNvPr>
          <p:cNvGrpSpPr/>
          <p:nvPr/>
        </p:nvGrpSpPr>
        <p:grpSpPr>
          <a:xfrm>
            <a:off x="3079167" y="5558118"/>
            <a:ext cx="3356485" cy="582706"/>
            <a:chOff x="1120589" y="5675823"/>
            <a:chExt cx="3356485" cy="58270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72D2137-B37E-5844-93D6-8A7BB04308A0}"/>
                </a:ext>
              </a:extLst>
            </p:cNvPr>
            <p:cNvSpPr/>
            <p:nvPr/>
          </p:nvSpPr>
          <p:spPr>
            <a:xfrm>
              <a:off x="1120589" y="56758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8F431A3-AABB-2444-AE77-E8F7CA1017ED}"/>
                </a:ext>
              </a:extLst>
            </p:cNvPr>
            <p:cNvSpPr/>
            <p:nvPr/>
          </p:nvSpPr>
          <p:spPr>
            <a:xfrm>
              <a:off x="2041105" y="56758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7BF3039-12BF-3F4C-9025-1EF8A36CA2D6}"/>
                </a:ext>
              </a:extLst>
            </p:cNvPr>
            <p:cNvSpPr/>
            <p:nvPr/>
          </p:nvSpPr>
          <p:spPr>
            <a:xfrm>
              <a:off x="2961621" y="56758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4094E04-0582-B340-8845-5A96D91C2FD4}"/>
                </a:ext>
              </a:extLst>
            </p:cNvPr>
            <p:cNvSpPr/>
            <p:nvPr/>
          </p:nvSpPr>
          <p:spPr>
            <a:xfrm>
              <a:off x="3885404" y="56758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536B383-0EEF-9B44-8C82-D82E35BA5F64}"/>
              </a:ext>
            </a:extLst>
          </p:cNvPr>
          <p:cNvSpPr txBox="1"/>
          <p:nvPr/>
        </p:nvSpPr>
        <p:spPr>
          <a:xfrm>
            <a:off x="671756" y="6396335"/>
            <a:ext cx="31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comparison?</a:t>
            </a:r>
          </a:p>
        </p:txBody>
      </p:sp>
    </p:spTree>
    <p:extLst>
      <p:ext uri="{BB962C8B-B14F-4D97-AF65-F5344CB8AC3E}">
        <p14:creationId xmlns:p14="http://schemas.microsoft.com/office/powerpoint/2010/main" val="182053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1347134"/>
          </a:xfrm>
        </p:spPr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2348753" y="369795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183251" y="370245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3266002" y="370038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4930C-0502-254D-8CD8-7068F875F1D5}"/>
              </a:ext>
            </a:extLst>
          </p:cNvPr>
          <p:cNvSpPr txBox="1"/>
          <p:nvPr/>
        </p:nvSpPr>
        <p:spPr>
          <a:xfrm>
            <a:off x="5030932" y="3804646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5E1C41-0C89-9A42-AF0E-1FD65400AE58}"/>
              </a:ext>
            </a:extLst>
          </p:cNvPr>
          <p:cNvSpPr/>
          <p:nvPr/>
        </p:nvSpPr>
        <p:spPr>
          <a:xfrm>
            <a:off x="5721914" y="369795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</a:rPr>
              <a:t>x</a:t>
            </a:r>
            <a:r>
              <a:rPr lang="en-US" sz="2800" baseline="-25000" dirty="0" err="1">
                <a:solidFill>
                  <a:schemeClr val="tx1"/>
                </a:solidFill>
              </a:rPr>
              <a:t>n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F43131-403A-8A4D-BB3E-15EC258CE48D}"/>
              </a:ext>
            </a:extLst>
          </p:cNvPr>
          <p:cNvSpPr txBox="1"/>
          <p:nvPr/>
        </p:nvSpPr>
        <p:spPr>
          <a:xfrm>
            <a:off x="752739" y="5472971"/>
            <a:ext cx="31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comparison?</a:t>
            </a:r>
          </a:p>
        </p:txBody>
      </p:sp>
    </p:spTree>
    <p:extLst>
      <p:ext uri="{BB962C8B-B14F-4D97-AF65-F5344CB8AC3E}">
        <p14:creationId xmlns:p14="http://schemas.microsoft.com/office/powerpoint/2010/main" val="41698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1347134"/>
          </a:xfrm>
        </p:spPr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2362646" y="23665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197144" y="23710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3279895" y="236896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4930C-0502-254D-8CD8-7068F875F1D5}"/>
              </a:ext>
            </a:extLst>
          </p:cNvPr>
          <p:cNvSpPr txBox="1"/>
          <p:nvPr/>
        </p:nvSpPr>
        <p:spPr>
          <a:xfrm>
            <a:off x="5044825" y="2473224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5E1C41-0C89-9A42-AF0E-1FD65400AE58}"/>
                  </a:ext>
                </a:extLst>
              </p:cNvPr>
              <p:cNvSpPr/>
              <p:nvPr/>
            </p:nvSpPr>
            <p:spPr>
              <a:xfrm>
                <a:off x="5735807" y="2366537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sz="28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5E1C41-0C89-9A42-AF0E-1FD65400A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807" y="2366537"/>
                <a:ext cx="591670" cy="5827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4487DF8-5240-2B45-942E-6FD656853957}"/>
              </a:ext>
            </a:extLst>
          </p:cNvPr>
          <p:cNvSpPr txBox="1"/>
          <p:nvPr/>
        </p:nvSpPr>
        <p:spPr>
          <a:xfrm>
            <a:off x="2602442" y="3832378"/>
            <a:ext cx="114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round: 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FECC4A6-E978-9042-8BDE-FFE4DC7DB169}"/>
              </a:ext>
            </a:extLst>
          </p:cNvPr>
          <p:cNvCxnSpPr>
            <a:stCxn id="4" idx="2"/>
            <a:endCxn id="7" idx="2"/>
          </p:cNvCxnSpPr>
          <p:nvPr/>
        </p:nvCxnSpPr>
        <p:spPr>
          <a:xfrm rot="16200000" flipH="1">
            <a:off x="3115891" y="2491832"/>
            <a:ext cx="2428" cy="917249"/>
          </a:xfrm>
          <a:prstGeom prst="curvedConnector3">
            <a:avLst>
              <a:gd name="adj1" fmla="val 132073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3FD0D777-48AC-7047-A5D1-3754C5958A82}"/>
              </a:ext>
            </a:extLst>
          </p:cNvPr>
          <p:cNvCxnSpPr/>
          <p:nvPr/>
        </p:nvCxnSpPr>
        <p:spPr>
          <a:xfrm rot="16200000" flipH="1">
            <a:off x="4048013" y="2499583"/>
            <a:ext cx="2428" cy="917249"/>
          </a:xfrm>
          <a:prstGeom prst="curvedConnector3">
            <a:avLst>
              <a:gd name="adj1" fmla="val 132073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E2E094-FCE8-D344-B75E-4D5DFF11A408}"/>
                  </a:ext>
                </a:extLst>
              </p:cNvPr>
              <p:cNvSpPr txBox="1"/>
              <p:nvPr/>
            </p:nvSpPr>
            <p:spPr>
              <a:xfrm>
                <a:off x="4039484" y="3685741"/>
                <a:ext cx="12364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E2E094-FCE8-D344-B75E-4D5DFF11A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484" y="3685741"/>
                <a:ext cx="1236429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5B066C07-0CD8-664F-AE2F-7A17C9D35D27}"/>
              </a:ext>
            </a:extLst>
          </p:cNvPr>
          <p:cNvSpPr txBox="1"/>
          <p:nvPr/>
        </p:nvSpPr>
        <p:spPr>
          <a:xfrm>
            <a:off x="2602442" y="4474993"/>
            <a:ext cx="119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round: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849E03-3E9A-7242-AB21-75353B9D0883}"/>
                  </a:ext>
                </a:extLst>
              </p:cNvPr>
              <p:cNvSpPr txBox="1"/>
              <p:nvPr/>
            </p:nvSpPr>
            <p:spPr>
              <a:xfrm>
                <a:off x="4039484" y="4328356"/>
                <a:ext cx="123642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849E03-3E9A-7242-AB21-75353B9D0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484" y="4328356"/>
                <a:ext cx="123642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5F180032-5CA1-404A-A316-F6693A0A967B}"/>
              </a:ext>
            </a:extLst>
          </p:cNvPr>
          <p:cNvSpPr txBox="1"/>
          <p:nvPr/>
        </p:nvSpPr>
        <p:spPr>
          <a:xfrm>
            <a:off x="2602442" y="5117608"/>
            <a:ext cx="1164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round: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F1E37C-667A-5742-A90A-7BAEC7BEC4B1}"/>
                  </a:ext>
                </a:extLst>
              </p:cNvPr>
              <p:cNvSpPr txBox="1"/>
              <p:nvPr/>
            </p:nvSpPr>
            <p:spPr>
              <a:xfrm>
                <a:off x="4039484" y="4970971"/>
                <a:ext cx="12364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F1E37C-667A-5742-A90A-7BAEC7BEC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484" y="4970971"/>
                <a:ext cx="123642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4E3D3A6-9834-E041-B21D-3CE2DCC6E295}"/>
              </a:ext>
            </a:extLst>
          </p:cNvPr>
          <p:cNvSpPr txBox="1"/>
          <p:nvPr/>
        </p:nvSpPr>
        <p:spPr>
          <a:xfrm>
            <a:off x="2602442" y="6071535"/>
            <a:ext cx="119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30000" dirty="0"/>
              <a:t>th</a:t>
            </a:r>
            <a:r>
              <a:rPr lang="en-US" dirty="0"/>
              <a:t> round: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9430F0-B578-2348-8E92-5ED8AFD7B91A}"/>
                  </a:ext>
                </a:extLst>
              </p:cNvPr>
              <p:cNvSpPr txBox="1"/>
              <p:nvPr/>
            </p:nvSpPr>
            <p:spPr>
              <a:xfrm>
                <a:off x="4405064" y="5963813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9430F0-B578-2348-8E92-5ED8AFD7B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5064" y="5963813"/>
                <a:ext cx="50526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75B07D39-66EA-F342-9019-8E290E506723}"/>
              </a:ext>
            </a:extLst>
          </p:cNvPr>
          <p:cNvSpPr txBox="1"/>
          <p:nvPr/>
        </p:nvSpPr>
        <p:spPr>
          <a:xfrm rot="5400000">
            <a:off x="3100976" y="5594571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23B200-9FFC-2944-9AB0-03D8614F0DE2}"/>
              </a:ext>
            </a:extLst>
          </p:cNvPr>
          <p:cNvSpPr txBox="1"/>
          <p:nvPr/>
        </p:nvSpPr>
        <p:spPr>
          <a:xfrm rot="5400000">
            <a:off x="4434274" y="560332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03715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/>
      <p:bldP spid="21" grpId="0"/>
      <p:bldP spid="22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1347134"/>
          </a:xfrm>
        </p:spPr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2362646" y="23665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197144" y="23710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3279895" y="236896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4930C-0502-254D-8CD8-7068F875F1D5}"/>
              </a:ext>
            </a:extLst>
          </p:cNvPr>
          <p:cNvSpPr txBox="1"/>
          <p:nvPr/>
        </p:nvSpPr>
        <p:spPr>
          <a:xfrm>
            <a:off x="5044825" y="2473224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5E1C41-0C89-9A42-AF0E-1FD65400AE58}"/>
                  </a:ext>
                </a:extLst>
              </p:cNvPr>
              <p:cNvSpPr/>
              <p:nvPr/>
            </p:nvSpPr>
            <p:spPr>
              <a:xfrm>
                <a:off x="5735807" y="2366537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sz="28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5E1C41-0C89-9A42-AF0E-1FD65400A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807" y="2366537"/>
                <a:ext cx="591670" cy="5827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FECC4A6-E978-9042-8BDE-FFE4DC7DB169}"/>
              </a:ext>
            </a:extLst>
          </p:cNvPr>
          <p:cNvCxnSpPr>
            <a:stCxn id="4" idx="2"/>
            <a:endCxn id="7" idx="2"/>
          </p:cNvCxnSpPr>
          <p:nvPr/>
        </p:nvCxnSpPr>
        <p:spPr>
          <a:xfrm rot="16200000" flipH="1">
            <a:off x="3115891" y="2491832"/>
            <a:ext cx="2428" cy="917249"/>
          </a:xfrm>
          <a:prstGeom prst="curvedConnector3">
            <a:avLst>
              <a:gd name="adj1" fmla="val 132073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3FD0D777-48AC-7047-A5D1-3754C5958A82}"/>
              </a:ext>
            </a:extLst>
          </p:cNvPr>
          <p:cNvCxnSpPr/>
          <p:nvPr/>
        </p:nvCxnSpPr>
        <p:spPr>
          <a:xfrm rot="16200000" flipH="1">
            <a:off x="4048013" y="2499583"/>
            <a:ext cx="2428" cy="917249"/>
          </a:xfrm>
          <a:prstGeom prst="curvedConnector3">
            <a:avLst>
              <a:gd name="adj1" fmla="val 132073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E2E094-FCE8-D344-B75E-4D5DFF11A408}"/>
                  </a:ext>
                </a:extLst>
              </p:cNvPr>
              <p:cNvSpPr txBox="1"/>
              <p:nvPr/>
            </p:nvSpPr>
            <p:spPr>
              <a:xfrm>
                <a:off x="588072" y="4304127"/>
                <a:ext cx="74020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+…+2+1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E2E094-FCE8-D344-B75E-4D5DFF11A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72" y="4304127"/>
                <a:ext cx="740202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67EB03-4A47-FF4B-AB22-ABEF763F5C1D}"/>
                  </a:ext>
                </a:extLst>
              </p:cNvPr>
              <p:cNvSpPr txBox="1"/>
              <p:nvPr/>
            </p:nvSpPr>
            <p:spPr>
              <a:xfrm>
                <a:off x="588072" y="4304127"/>
                <a:ext cx="74020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67EB03-4A47-FF4B-AB22-ABEF763F5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72" y="4304127"/>
                <a:ext cx="7402026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FF2B16-162C-8146-80AB-23C45AE42E41}"/>
                  </a:ext>
                </a:extLst>
              </p:cNvPr>
              <p:cNvSpPr txBox="1"/>
              <p:nvPr/>
            </p:nvSpPr>
            <p:spPr>
              <a:xfrm>
                <a:off x="413528" y="4365682"/>
                <a:ext cx="86877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FF2B16-162C-8146-80AB-23C45AE42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28" y="4365682"/>
                <a:ext cx="8687763" cy="523220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3197DA-14E2-E94C-8310-4181A1D05E79}"/>
                  </a:ext>
                </a:extLst>
              </p:cNvPr>
              <p:cNvSpPr txBox="1"/>
              <p:nvPr/>
            </p:nvSpPr>
            <p:spPr>
              <a:xfrm>
                <a:off x="534284" y="4950457"/>
                <a:ext cx="66957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−(1+2+3+…+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3197DA-14E2-E94C-8310-4181A1D05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4" y="4950457"/>
                <a:ext cx="6695744" cy="52322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DB8723-0289-4A4B-B89D-390B24AF07B6}"/>
                  </a:ext>
                </a:extLst>
              </p:cNvPr>
              <p:cNvSpPr txBox="1"/>
              <p:nvPr/>
            </p:nvSpPr>
            <p:spPr>
              <a:xfrm>
                <a:off x="534284" y="5647504"/>
                <a:ext cx="310168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DB8723-0289-4A4B-B89D-390B24AF0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4" y="5647504"/>
                <a:ext cx="3101683" cy="954107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99EF976-744B-D84D-B6CF-98D70FB55A3D}"/>
                  </a:ext>
                </a:extLst>
              </p:cNvPr>
              <p:cNvSpPr txBox="1"/>
              <p:nvPr/>
            </p:nvSpPr>
            <p:spPr>
              <a:xfrm>
                <a:off x="3575730" y="5632115"/>
                <a:ext cx="1654171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99EF976-744B-D84D-B6CF-98D70FB55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730" y="5632115"/>
                <a:ext cx="1654171" cy="954107"/>
              </a:xfrm>
              <a:prstGeom prst="rect">
                <a:avLst/>
              </a:prstGeom>
              <a:blipFill>
                <a:blip r:embed="rId8"/>
                <a:stretch>
                  <a:fillRect b="-5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1BD21D-01EA-1942-A292-77865AE6CA5E}"/>
                  </a:ext>
                </a:extLst>
              </p:cNvPr>
              <p:cNvSpPr txBox="1"/>
              <p:nvPr/>
            </p:nvSpPr>
            <p:spPr>
              <a:xfrm>
                <a:off x="5255190" y="5951416"/>
                <a:ext cx="11955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1BD21D-01EA-1942-A292-77865AE6C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190" y="5951416"/>
                <a:ext cx="1195519" cy="523220"/>
              </a:xfrm>
              <a:prstGeom prst="rect">
                <a:avLst/>
              </a:prstGeom>
              <a:blipFill>
                <a:blip r:embed="rId9"/>
                <a:stretch>
                  <a:fillRect r="-210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369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3" grpId="0"/>
      <p:bldP spid="23" grpId="1"/>
      <p:bldP spid="24" grpId="0"/>
      <p:bldP spid="25" grpId="0"/>
      <p:bldP spid="26" grpId="0"/>
      <p:bldP spid="33" grpId="0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73D067-EBD6-BF47-B8DC-BB189F93E6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21531" y="3042303"/>
            <a:ext cx="8196210" cy="8002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”This algorithm is faster than that algorithm!”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CC705-E12B-5E4C-9FFD-ABB166AA2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49E61BD2-47A0-B943-8210-9F290B594156}"/>
              </a:ext>
            </a:extLst>
          </p:cNvPr>
          <p:cNvSpPr txBox="1">
            <a:spLocks/>
          </p:cNvSpPr>
          <p:nvPr/>
        </p:nvSpPr>
        <p:spPr>
          <a:xfrm>
            <a:off x="1521531" y="3042303"/>
            <a:ext cx="5867849" cy="80028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”Array is faster than single linked list”</a:t>
            </a:r>
          </a:p>
        </p:txBody>
      </p:sp>
    </p:spTree>
    <p:extLst>
      <p:ext uri="{BB962C8B-B14F-4D97-AF65-F5344CB8AC3E}">
        <p14:creationId xmlns:p14="http://schemas.microsoft.com/office/powerpoint/2010/main" val="221808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B394CB-5062-4C4E-A695-816DFCBAC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988" y="1309694"/>
            <a:ext cx="7548282" cy="5443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7FC40B0-3971-3742-9C3D-19B77425E157}"/>
                  </a:ext>
                </a:extLst>
              </p:cNvPr>
              <p:cNvSpPr/>
              <p:nvPr/>
            </p:nvSpPr>
            <p:spPr>
              <a:xfrm>
                <a:off x="725251" y="237768"/>
                <a:ext cx="3018070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7FC40B0-3971-3742-9C3D-19B77425E1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51" y="237768"/>
                <a:ext cx="3018070" cy="898964"/>
              </a:xfrm>
              <a:prstGeom prst="rect">
                <a:avLst/>
              </a:prstGeom>
              <a:blipFill>
                <a:blip r:embed="rId3"/>
                <a:stretch>
                  <a:fillRect l="-418" r="-418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6AAF09A-F1AE-0D4D-A47D-CCE0CB4D8153}"/>
                  </a:ext>
                </a:extLst>
              </p:cNvPr>
              <p:cNvSpPr/>
              <p:nvPr/>
            </p:nvSpPr>
            <p:spPr>
              <a:xfrm>
                <a:off x="3537842" y="237768"/>
                <a:ext cx="1274195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6AAF09A-F1AE-0D4D-A47D-CCE0CB4D81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42" y="237768"/>
                <a:ext cx="1274195" cy="898964"/>
              </a:xfrm>
              <a:prstGeom prst="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8310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6CA963-E163-ED41-AF2A-82F8153CF124}"/>
                  </a:ext>
                </a:extLst>
              </p:cNvPr>
              <p:cNvSpPr txBox="1"/>
              <p:nvPr/>
            </p:nvSpPr>
            <p:spPr>
              <a:xfrm>
                <a:off x="1002025" y="2343415"/>
                <a:ext cx="71399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2">
                        <a:lumMod val="65000"/>
                      </a:schemeClr>
                    </a:solidFill>
                  </a:rPr>
                  <a:t>If and only if there exists a positive number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>
                    <a:solidFill>
                      <a:schemeClr val="bg2">
                        <a:lumMod val="65000"/>
                      </a:schemeClr>
                    </a:solidFill>
                  </a:rPr>
                  <a:t> exists such that: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6CA963-E163-ED41-AF2A-82F8153CF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025" y="2343415"/>
                <a:ext cx="7139950" cy="400110"/>
              </a:xfrm>
              <a:prstGeom prst="rect">
                <a:avLst/>
              </a:prstGeom>
              <a:blipFill>
                <a:blip r:embed="rId2"/>
                <a:stretch>
                  <a:fillRect l="-888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F95CC78-93D9-F847-9BD5-E94F1682AB1F}"/>
                  </a:ext>
                </a:extLst>
              </p:cNvPr>
              <p:cNvSpPr/>
              <p:nvPr/>
            </p:nvSpPr>
            <p:spPr>
              <a:xfrm>
                <a:off x="2052534" y="2933326"/>
                <a:ext cx="47236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bg2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2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2">
                        <a:lumMod val="65000"/>
                      </a:schemeClr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bg2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2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2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800" dirty="0">
                  <a:solidFill>
                    <a:schemeClr val="bg2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F95CC78-93D9-F847-9BD5-E94F1682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534" y="2933326"/>
                <a:ext cx="4723601" cy="523220"/>
              </a:xfrm>
              <a:prstGeom prst="rect">
                <a:avLst/>
              </a:prstGeom>
              <a:blipFill>
                <a:blip r:embed="rId3"/>
                <a:stretch>
                  <a:fillRect l="-1609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A7CF1F7-15C9-4D44-B6CD-13D87C7E6796}"/>
                  </a:ext>
                </a:extLst>
              </p:cNvPr>
              <p:cNvSpPr/>
              <p:nvPr/>
            </p:nvSpPr>
            <p:spPr>
              <a:xfrm>
                <a:off x="1442428" y="3859509"/>
                <a:ext cx="3029355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bg2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A7CF1F7-15C9-4D44-B6CD-13D87C7E67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428" y="3859509"/>
                <a:ext cx="3029355" cy="898964"/>
              </a:xfrm>
              <a:prstGeom prst="rect">
                <a:avLst/>
              </a:prstGeom>
              <a:blipFill>
                <a:blip r:embed="rId4"/>
                <a:stretch>
                  <a:fillRect l="-837" r="-418"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8EAF777-76EB-904E-B6A5-903427582535}"/>
                  </a:ext>
                </a:extLst>
              </p:cNvPr>
              <p:cNvSpPr/>
              <p:nvPr/>
            </p:nvSpPr>
            <p:spPr>
              <a:xfrm>
                <a:off x="4255019" y="3859509"/>
                <a:ext cx="1274195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bg2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8EAF777-76EB-904E-B6A5-9034275825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019" y="3859509"/>
                <a:ext cx="1274195" cy="898964"/>
              </a:xfrm>
              <a:prstGeom prst="rect">
                <a:avLst/>
              </a:prstGeom>
              <a:blipFill>
                <a:blip r:embed="rId5"/>
                <a:stretch>
                  <a:fillRect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20E0856-49FA-1945-A051-A39C025FA77B}"/>
                  </a:ext>
                </a:extLst>
              </p:cNvPr>
              <p:cNvSpPr/>
              <p:nvPr/>
            </p:nvSpPr>
            <p:spPr>
              <a:xfrm>
                <a:off x="6597932" y="3664994"/>
                <a:ext cx="1247393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800" i="1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2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20E0856-49FA-1945-A051-A39C025FA7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932" y="3664994"/>
                <a:ext cx="1247393" cy="898964"/>
              </a:xfrm>
              <a:prstGeom prst="rect">
                <a:avLst/>
              </a:prstGeom>
              <a:blipFill>
                <a:blip r:embed="rId6"/>
                <a:stretch>
                  <a:fillRect b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38374F7-DA60-644E-ADFD-A4E8681D5815}"/>
                  </a:ext>
                </a:extLst>
              </p:cNvPr>
              <p:cNvSpPr/>
              <p:nvPr/>
            </p:nvSpPr>
            <p:spPr>
              <a:xfrm>
                <a:off x="6490447" y="4758473"/>
                <a:ext cx="18505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bg2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38374F7-DA60-644E-ADFD-A4E8681D5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447" y="4758473"/>
                <a:ext cx="1850507" cy="523220"/>
              </a:xfrm>
              <a:prstGeom prst="rect">
                <a:avLst/>
              </a:prstGeom>
              <a:blipFill>
                <a:blip r:embed="rId7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5CDF92-2AD6-4F4F-9D3C-8DD180603CD1}"/>
                  </a:ext>
                </a:extLst>
              </p:cNvPr>
              <p:cNvSpPr/>
              <p:nvPr/>
            </p:nvSpPr>
            <p:spPr>
              <a:xfrm>
                <a:off x="817750" y="1627036"/>
                <a:ext cx="273805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bg2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5CDF92-2AD6-4F4F-9D3C-8DD180603C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50" y="1627036"/>
                <a:ext cx="2738057" cy="523220"/>
              </a:xfrm>
              <a:prstGeom prst="rect">
                <a:avLst/>
              </a:prstGeom>
              <a:blipFill>
                <a:blip r:embed="rId8"/>
                <a:stretch>
                  <a:fillRect l="-461" r="-461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6F58344-7060-4C46-8E1F-0C8DBF02F276}"/>
                  </a:ext>
                </a:extLst>
              </p:cNvPr>
              <p:cNvSpPr/>
              <p:nvPr/>
            </p:nvSpPr>
            <p:spPr>
              <a:xfrm>
                <a:off x="2090362" y="5526682"/>
                <a:ext cx="3321357" cy="707886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6F58344-7060-4C46-8E1F-0C8DBF02F2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362" y="5526682"/>
                <a:ext cx="3321357" cy="707886"/>
              </a:xfrm>
              <a:prstGeom prst="rect">
                <a:avLst/>
              </a:prstGeom>
              <a:blipFill>
                <a:blip r:embed="rId9"/>
                <a:stretch>
                  <a:fillRect l="-2290" r="-2290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3563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8FC1ED-B53C-404D-ADB6-ADC2FB99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Complexity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3ABAC8B-F6BD-174D-9771-BF23AF75CC78}"/>
                  </a:ext>
                </a:extLst>
              </p:cNvPr>
              <p:cNvSpPr/>
              <p:nvPr/>
            </p:nvSpPr>
            <p:spPr>
              <a:xfrm>
                <a:off x="4572000" y="724076"/>
                <a:ext cx="148457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3ABAC8B-F6BD-174D-9771-BF23AF75CC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724076"/>
                <a:ext cx="1484574" cy="646331"/>
              </a:xfrm>
              <a:prstGeom prst="rect">
                <a:avLst/>
              </a:prstGeom>
              <a:blipFill>
                <a:blip r:embed="rId2"/>
                <a:stretch>
                  <a:fillRect l="-855" r="-3419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D436FDD-1585-9448-A27E-60C464F4E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55" y="1550894"/>
            <a:ext cx="7728492" cy="52349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93720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0913C3-C025-1447-B443-6286B6170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Complexity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Sorting</a:t>
            </a:r>
            <a:r>
              <a:rPr lang="zh-CN" altLang="en-US" dirty="0"/>
              <a:t> </a:t>
            </a:r>
            <a:r>
              <a:rPr lang="en-US" altLang="zh-CN" dirty="0"/>
              <a:t>Algorithms</a:t>
            </a:r>
            <a:endParaRPr lang="en-US" dirty="0"/>
          </a:p>
        </p:txBody>
      </p:sp>
      <p:pic>
        <p:nvPicPr>
          <p:cNvPr id="2052" name="Picture 4" descr="Soap Logo Stock Illustrations – 15,423 Soap Logo Stock Illustrations,  Vectors &amp; Clipart - Dreamstime">
            <a:extLst>
              <a:ext uri="{FF2B5EF4-FFF2-40B4-BE49-F238E27FC236}">
                <a16:creationId xmlns:a16="http://schemas.microsoft.com/office/drawing/2014/main" id="{D4B243CC-8A14-CC4C-9AF8-910882BBE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072" y="1971412"/>
            <a:ext cx="3192011" cy="319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5C20CE-38D8-3041-B891-01E7CD90C855}"/>
              </a:ext>
            </a:extLst>
          </p:cNvPr>
          <p:cNvSpPr txBox="1"/>
          <p:nvPr/>
        </p:nvSpPr>
        <p:spPr>
          <a:xfrm>
            <a:off x="1283515" y="2919369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accent3">
                    <a:lumMod val="85000"/>
                  </a:schemeClr>
                </a:solidFill>
              </a:rPr>
              <a:t>Bubble</a:t>
            </a:r>
            <a:r>
              <a:rPr lang="zh-CN" altLang="en-US" sz="3200" dirty="0">
                <a:solidFill>
                  <a:schemeClr val="accent3">
                    <a:lumMod val="8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3">
                    <a:lumMod val="85000"/>
                  </a:schemeClr>
                </a:solidFill>
              </a:rPr>
              <a:t>Sort</a:t>
            </a:r>
            <a:endParaRPr lang="en-US" sz="3200" dirty="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13F9A1-3EAD-0148-B010-539DEC8F80C8}"/>
              </a:ext>
            </a:extLst>
          </p:cNvPr>
          <p:cNvSpPr txBox="1"/>
          <p:nvPr/>
        </p:nvSpPr>
        <p:spPr>
          <a:xfrm>
            <a:off x="1283515" y="4231948"/>
            <a:ext cx="2510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Insertion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Sort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172367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4A89A3-4919-1C43-9896-067C14F6F9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8"/>
          <a:stretch/>
        </p:blipFill>
        <p:spPr>
          <a:xfrm>
            <a:off x="1005992" y="2445641"/>
            <a:ext cx="7102073" cy="15896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175464-647B-FB44-98E7-B19875DED443}"/>
              </a:ext>
            </a:extLst>
          </p:cNvPr>
          <p:cNvSpPr txBox="1"/>
          <p:nvPr/>
        </p:nvSpPr>
        <p:spPr>
          <a:xfrm>
            <a:off x="696287" y="939567"/>
            <a:ext cx="2014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Sort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cards!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4D4DAD-D2AF-354A-81F1-3E77AC84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992" y="2320924"/>
            <a:ext cx="7130993" cy="23844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6DE52C1-1548-4D42-84C5-7823640CE587}"/>
              </a:ext>
            </a:extLst>
          </p:cNvPr>
          <p:cNvSpPr/>
          <p:nvPr/>
        </p:nvSpPr>
        <p:spPr>
          <a:xfrm>
            <a:off x="4962525" y="4340082"/>
            <a:ext cx="4038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https://marvinpdroid.medium.com/sort-like-a-boss-80ee71fc88e5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5745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B9018A-4E22-634C-8959-88F70FF466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773393"/>
          </a:xfrm>
        </p:spPr>
        <p:txBody>
          <a:bodyPr/>
          <a:lstStyle/>
          <a:p>
            <a:r>
              <a:rPr lang="en-US" dirty="0"/>
              <a:t>Insert number one by one to their proper location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9D1824-2377-B346-BC6D-59F4098E4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471A83-DED7-194F-9DF3-9D0CF58CA2D1}"/>
              </a:ext>
            </a:extLst>
          </p:cNvPr>
          <p:cNvSpPr/>
          <p:nvPr/>
        </p:nvSpPr>
        <p:spPr>
          <a:xfrm>
            <a:off x="1721223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00350-87E4-9541-A32C-080CF8F1D875}"/>
              </a:ext>
            </a:extLst>
          </p:cNvPr>
          <p:cNvSpPr/>
          <p:nvPr/>
        </p:nvSpPr>
        <p:spPr>
          <a:xfrm>
            <a:off x="3616035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BBBAE0-72FD-3F47-9986-7DE4709DAAA1}"/>
              </a:ext>
            </a:extLst>
          </p:cNvPr>
          <p:cNvSpPr/>
          <p:nvPr/>
        </p:nvSpPr>
        <p:spPr>
          <a:xfrm>
            <a:off x="2668629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F42288-E610-084F-965A-6A3B9CCDE219}"/>
              </a:ext>
            </a:extLst>
          </p:cNvPr>
          <p:cNvSpPr/>
          <p:nvPr/>
        </p:nvSpPr>
        <p:spPr>
          <a:xfrm>
            <a:off x="4563441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286061-62AF-CA4D-8627-480DFC70575B}"/>
              </a:ext>
            </a:extLst>
          </p:cNvPr>
          <p:cNvSpPr/>
          <p:nvPr/>
        </p:nvSpPr>
        <p:spPr>
          <a:xfrm>
            <a:off x="5510847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1F2F98-F465-C949-B067-B9EF7659D3BB}"/>
              </a:ext>
            </a:extLst>
          </p:cNvPr>
          <p:cNvSpPr/>
          <p:nvPr/>
        </p:nvSpPr>
        <p:spPr>
          <a:xfrm>
            <a:off x="6458253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AD87EEE-C9F9-6341-8CCC-64A91CF155AE}"/>
              </a:ext>
            </a:extLst>
          </p:cNvPr>
          <p:cNvCxnSpPr>
            <a:cxnSpLocks/>
          </p:cNvCxnSpPr>
          <p:nvPr/>
        </p:nvCxnSpPr>
        <p:spPr>
          <a:xfrm flipV="1">
            <a:off x="2017058" y="4038618"/>
            <a:ext cx="0" cy="7754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616825-8314-724E-8A7C-E034CE91A126}"/>
              </a:ext>
            </a:extLst>
          </p:cNvPr>
          <p:cNvCxnSpPr>
            <a:cxnSpLocks/>
          </p:cNvCxnSpPr>
          <p:nvPr/>
        </p:nvCxnSpPr>
        <p:spPr>
          <a:xfrm flipV="1">
            <a:off x="2971799" y="4038618"/>
            <a:ext cx="0" cy="7754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BED0929-000F-6F45-AC7C-FF0AD7C2582C}"/>
              </a:ext>
            </a:extLst>
          </p:cNvPr>
          <p:cNvCxnSpPr>
            <a:cxnSpLocks/>
          </p:cNvCxnSpPr>
          <p:nvPr/>
        </p:nvCxnSpPr>
        <p:spPr>
          <a:xfrm flipV="1">
            <a:off x="3926540" y="4038618"/>
            <a:ext cx="0" cy="7754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A32DC8F-1B96-6B43-96ED-BD215BCA6834}"/>
              </a:ext>
            </a:extLst>
          </p:cNvPr>
          <p:cNvCxnSpPr>
            <a:cxnSpLocks/>
            <a:stCxn id="5" idx="0"/>
          </p:cNvCxnSpPr>
          <p:nvPr/>
        </p:nvCxnSpPr>
        <p:spPr>
          <a:xfrm rot="16200000" flipH="1" flipV="1">
            <a:off x="3202250" y="2580443"/>
            <a:ext cx="4482" cy="1414759"/>
          </a:xfrm>
          <a:prstGeom prst="curvedConnector3">
            <a:avLst>
              <a:gd name="adj1" fmla="val -11900937"/>
            </a:avLst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32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B9018A-4E22-634C-8959-88F70FF466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773393"/>
          </a:xfrm>
        </p:spPr>
        <p:txBody>
          <a:bodyPr/>
          <a:lstStyle/>
          <a:p>
            <a:r>
              <a:rPr lang="en-US" dirty="0"/>
              <a:t>Insert number one by one to their proper location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9D1824-2377-B346-BC6D-59F4098E4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471A83-DED7-194F-9DF3-9D0CF58CA2D1}"/>
              </a:ext>
            </a:extLst>
          </p:cNvPr>
          <p:cNvSpPr/>
          <p:nvPr/>
        </p:nvSpPr>
        <p:spPr>
          <a:xfrm>
            <a:off x="1721223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00350-87E4-9541-A32C-080CF8F1D875}"/>
              </a:ext>
            </a:extLst>
          </p:cNvPr>
          <p:cNvSpPr/>
          <p:nvPr/>
        </p:nvSpPr>
        <p:spPr>
          <a:xfrm>
            <a:off x="3616035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BBBAE0-72FD-3F47-9986-7DE4709DAAA1}"/>
              </a:ext>
            </a:extLst>
          </p:cNvPr>
          <p:cNvSpPr/>
          <p:nvPr/>
        </p:nvSpPr>
        <p:spPr>
          <a:xfrm>
            <a:off x="2668629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F42288-E610-084F-965A-6A3B9CCDE219}"/>
              </a:ext>
            </a:extLst>
          </p:cNvPr>
          <p:cNvSpPr/>
          <p:nvPr/>
        </p:nvSpPr>
        <p:spPr>
          <a:xfrm>
            <a:off x="4563441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286061-62AF-CA4D-8627-480DFC70575B}"/>
              </a:ext>
            </a:extLst>
          </p:cNvPr>
          <p:cNvSpPr/>
          <p:nvPr/>
        </p:nvSpPr>
        <p:spPr>
          <a:xfrm>
            <a:off x="5510847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1F2F98-F465-C949-B067-B9EF7659D3BB}"/>
              </a:ext>
            </a:extLst>
          </p:cNvPr>
          <p:cNvSpPr/>
          <p:nvPr/>
        </p:nvSpPr>
        <p:spPr>
          <a:xfrm>
            <a:off x="6458253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BED0929-000F-6F45-AC7C-FF0AD7C2582C}"/>
              </a:ext>
            </a:extLst>
          </p:cNvPr>
          <p:cNvCxnSpPr>
            <a:cxnSpLocks/>
          </p:cNvCxnSpPr>
          <p:nvPr/>
        </p:nvCxnSpPr>
        <p:spPr>
          <a:xfrm flipV="1">
            <a:off x="4903695" y="4038618"/>
            <a:ext cx="0" cy="7754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A32DC8F-1B96-6B43-96ED-BD215BCA6834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V="1">
            <a:off x="3675019" y="2101324"/>
            <a:ext cx="12700" cy="2368515"/>
          </a:xfrm>
          <a:prstGeom prst="curvedConnector3">
            <a:avLst>
              <a:gd name="adj1" fmla="val 4270583"/>
            </a:avLst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6F74560-FA1C-6544-9F42-B46DED1D1E11}"/>
              </a:ext>
            </a:extLst>
          </p:cNvPr>
          <p:cNvCxnSpPr>
            <a:cxnSpLocks/>
          </p:cNvCxnSpPr>
          <p:nvPr/>
        </p:nvCxnSpPr>
        <p:spPr>
          <a:xfrm flipV="1">
            <a:off x="3926540" y="4038618"/>
            <a:ext cx="0" cy="7754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54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B9018A-4E22-634C-8959-88F70FF466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773393"/>
          </a:xfrm>
        </p:spPr>
        <p:txBody>
          <a:bodyPr/>
          <a:lstStyle/>
          <a:p>
            <a:r>
              <a:rPr lang="en-US" dirty="0"/>
              <a:t>Insert number one by one to their proper location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9D1824-2377-B346-BC6D-59F4098E4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471A83-DED7-194F-9DF3-9D0CF58CA2D1}"/>
              </a:ext>
            </a:extLst>
          </p:cNvPr>
          <p:cNvSpPr/>
          <p:nvPr/>
        </p:nvSpPr>
        <p:spPr>
          <a:xfrm>
            <a:off x="1721223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00350-87E4-9541-A32C-080CF8F1D875}"/>
              </a:ext>
            </a:extLst>
          </p:cNvPr>
          <p:cNvSpPr/>
          <p:nvPr/>
        </p:nvSpPr>
        <p:spPr>
          <a:xfrm>
            <a:off x="3616035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BBBAE0-72FD-3F47-9986-7DE4709DAAA1}"/>
              </a:ext>
            </a:extLst>
          </p:cNvPr>
          <p:cNvSpPr/>
          <p:nvPr/>
        </p:nvSpPr>
        <p:spPr>
          <a:xfrm>
            <a:off x="2668629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F42288-E610-084F-965A-6A3B9CCDE219}"/>
              </a:ext>
            </a:extLst>
          </p:cNvPr>
          <p:cNvSpPr/>
          <p:nvPr/>
        </p:nvSpPr>
        <p:spPr>
          <a:xfrm>
            <a:off x="4563441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286061-62AF-CA4D-8627-480DFC70575B}"/>
              </a:ext>
            </a:extLst>
          </p:cNvPr>
          <p:cNvSpPr/>
          <p:nvPr/>
        </p:nvSpPr>
        <p:spPr>
          <a:xfrm>
            <a:off x="5510847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1F2F98-F465-C949-B067-B9EF7659D3BB}"/>
              </a:ext>
            </a:extLst>
          </p:cNvPr>
          <p:cNvSpPr/>
          <p:nvPr/>
        </p:nvSpPr>
        <p:spPr>
          <a:xfrm>
            <a:off x="6458253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BED0929-000F-6F45-AC7C-FF0AD7C2582C}"/>
              </a:ext>
            </a:extLst>
          </p:cNvPr>
          <p:cNvCxnSpPr>
            <a:cxnSpLocks/>
          </p:cNvCxnSpPr>
          <p:nvPr/>
        </p:nvCxnSpPr>
        <p:spPr>
          <a:xfrm flipV="1">
            <a:off x="5818097" y="4038618"/>
            <a:ext cx="0" cy="7754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A32DC8F-1B96-6B43-96ED-BD215BCA6834}"/>
              </a:ext>
            </a:extLst>
          </p:cNvPr>
          <p:cNvCxnSpPr>
            <a:cxnSpLocks/>
            <a:stCxn id="10" idx="0"/>
          </p:cNvCxnSpPr>
          <p:nvPr/>
        </p:nvCxnSpPr>
        <p:spPr>
          <a:xfrm rot="16200000" flipV="1">
            <a:off x="4149301" y="1628200"/>
            <a:ext cx="5193" cy="3309571"/>
          </a:xfrm>
          <a:prstGeom prst="curvedConnector3">
            <a:avLst>
              <a:gd name="adj1" fmla="val 12443077"/>
            </a:avLst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69862D-B36A-0744-A49B-8E420651BF52}"/>
              </a:ext>
            </a:extLst>
          </p:cNvPr>
          <p:cNvCxnSpPr>
            <a:cxnSpLocks/>
          </p:cNvCxnSpPr>
          <p:nvPr/>
        </p:nvCxnSpPr>
        <p:spPr>
          <a:xfrm flipV="1">
            <a:off x="4903695" y="4038618"/>
            <a:ext cx="0" cy="7754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246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B9018A-4E22-634C-8959-88F70FF466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773393"/>
          </a:xfrm>
        </p:spPr>
        <p:txBody>
          <a:bodyPr/>
          <a:lstStyle/>
          <a:p>
            <a:r>
              <a:rPr lang="en-US" dirty="0"/>
              <a:t>Insert number one by one to their proper location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9D1824-2377-B346-BC6D-59F4098E4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471A83-DED7-194F-9DF3-9D0CF58CA2D1}"/>
              </a:ext>
            </a:extLst>
          </p:cNvPr>
          <p:cNvSpPr/>
          <p:nvPr/>
        </p:nvSpPr>
        <p:spPr>
          <a:xfrm>
            <a:off x="1721223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00350-87E4-9541-A32C-080CF8F1D875}"/>
              </a:ext>
            </a:extLst>
          </p:cNvPr>
          <p:cNvSpPr/>
          <p:nvPr/>
        </p:nvSpPr>
        <p:spPr>
          <a:xfrm>
            <a:off x="3616035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BBBAE0-72FD-3F47-9986-7DE4709DAAA1}"/>
              </a:ext>
            </a:extLst>
          </p:cNvPr>
          <p:cNvSpPr/>
          <p:nvPr/>
        </p:nvSpPr>
        <p:spPr>
          <a:xfrm>
            <a:off x="2668629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F42288-E610-084F-965A-6A3B9CCDE219}"/>
              </a:ext>
            </a:extLst>
          </p:cNvPr>
          <p:cNvSpPr/>
          <p:nvPr/>
        </p:nvSpPr>
        <p:spPr>
          <a:xfrm>
            <a:off x="4563441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286061-62AF-CA4D-8627-480DFC70575B}"/>
              </a:ext>
            </a:extLst>
          </p:cNvPr>
          <p:cNvSpPr/>
          <p:nvPr/>
        </p:nvSpPr>
        <p:spPr>
          <a:xfrm>
            <a:off x="5510847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1F2F98-F465-C949-B067-B9EF7659D3BB}"/>
              </a:ext>
            </a:extLst>
          </p:cNvPr>
          <p:cNvSpPr/>
          <p:nvPr/>
        </p:nvSpPr>
        <p:spPr>
          <a:xfrm>
            <a:off x="6458253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BED0929-000F-6F45-AC7C-FF0AD7C2582C}"/>
              </a:ext>
            </a:extLst>
          </p:cNvPr>
          <p:cNvCxnSpPr>
            <a:cxnSpLocks/>
          </p:cNvCxnSpPr>
          <p:nvPr/>
        </p:nvCxnSpPr>
        <p:spPr>
          <a:xfrm flipV="1">
            <a:off x="5818097" y="4038618"/>
            <a:ext cx="0" cy="7754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A32DC8F-1B96-6B43-96ED-BD215BCA6834}"/>
              </a:ext>
            </a:extLst>
          </p:cNvPr>
          <p:cNvCxnSpPr>
            <a:cxnSpLocks/>
            <a:stCxn id="12" idx="0"/>
          </p:cNvCxnSpPr>
          <p:nvPr/>
        </p:nvCxnSpPr>
        <p:spPr>
          <a:xfrm rot="16200000" flipV="1">
            <a:off x="6043534" y="2575027"/>
            <a:ext cx="12700" cy="1421109"/>
          </a:xfrm>
          <a:prstGeom prst="curvedConnector3">
            <a:avLst>
              <a:gd name="adj1" fmla="val 3917646"/>
            </a:avLst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05152C-C746-1D41-8F40-6A3D90613A04}"/>
              </a:ext>
            </a:extLst>
          </p:cNvPr>
          <p:cNvCxnSpPr>
            <a:cxnSpLocks/>
          </p:cNvCxnSpPr>
          <p:nvPr/>
        </p:nvCxnSpPr>
        <p:spPr>
          <a:xfrm flipV="1">
            <a:off x="6768357" y="4038618"/>
            <a:ext cx="0" cy="7754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96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B9018A-4E22-634C-8959-88F70FF466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773393"/>
          </a:xfrm>
        </p:spPr>
        <p:txBody>
          <a:bodyPr/>
          <a:lstStyle/>
          <a:p>
            <a:r>
              <a:rPr lang="en-US" dirty="0"/>
              <a:t>Insert number one by one to their proper location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9D1824-2377-B346-BC6D-59F4098E4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471A83-DED7-194F-9DF3-9D0CF58CA2D1}"/>
              </a:ext>
            </a:extLst>
          </p:cNvPr>
          <p:cNvSpPr/>
          <p:nvPr/>
        </p:nvSpPr>
        <p:spPr>
          <a:xfrm>
            <a:off x="1721223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00350-87E4-9541-A32C-080CF8F1D875}"/>
              </a:ext>
            </a:extLst>
          </p:cNvPr>
          <p:cNvSpPr/>
          <p:nvPr/>
        </p:nvSpPr>
        <p:spPr>
          <a:xfrm>
            <a:off x="3616035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BBBAE0-72FD-3F47-9986-7DE4709DAAA1}"/>
              </a:ext>
            </a:extLst>
          </p:cNvPr>
          <p:cNvSpPr/>
          <p:nvPr/>
        </p:nvSpPr>
        <p:spPr>
          <a:xfrm>
            <a:off x="2668629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F42288-E610-084F-965A-6A3B9CCDE219}"/>
              </a:ext>
            </a:extLst>
          </p:cNvPr>
          <p:cNvSpPr/>
          <p:nvPr/>
        </p:nvSpPr>
        <p:spPr>
          <a:xfrm>
            <a:off x="4563441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286061-62AF-CA4D-8627-480DFC70575B}"/>
              </a:ext>
            </a:extLst>
          </p:cNvPr>
          <p:cNvSpPr/>
          <p:nvPr/>
        </p:nvSpPr>
        <p:spPr>
          <a:xfrm>
            <a:off x="5510847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1F2F98-F465-C949-B067-B9EF7659D3BB}"/>
              </a:ext>
            </a:extLst>
          </p:cNvPr>
          <p:cNvSpPr/>
          <p:nvPr/>
        </p:nvSpPr>
        <p:spPr>
          <a:xfrm>
            <a:off x="6458253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C8A10A-B745-9242-B56D-3486029E4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35526">
            <a:off x="659305" y="4628208"/>
            <a:ext cx="2281119" cy="19607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4544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1C93E0-7479-3D4F-82BE-43472C3AD9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9396" y="2577422"/>
            <a:ext cx="5049536" cy="2787650"/>
          </a:xfrm>
        </p:spPr>
        <p:txBody>
          <a:bodyPr/>
          <a:lstStyle/>
          <a:p>
            <a:r>
              <a:rPr lang="en-US" dirty="0"/>
              <a:t>Worst case scenario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Usage of resources</a:t>
            </a:r>
          </a:p>
          <a:p>
            <a:pPr lvl="1"/>
            <a:r>
              <a:rPr lang="en-US" dirty="0"/>
              <a:t>Number of Comparison</a:t>
            </a:r>
          </a:p>
          <a:p>
            <a:pPr lvl="1"/>
            <a:r>
              <a:rPr lang="en-US" dirty="0"/>
              <a:t>Memory allocation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79A490-F272-954C-8E10-0B8620C67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</p:txBody>
      </p:sp>
      <p:pic>
        <p:nvPicPr>
          <p:cNvPr id="3074" name="Picture 2" descr="Gears Machine Light Bulb Idea Drawing Stock Vector - FreeImages.com">
            <a:extLst>
              <a:ext uri="{FF2B5EF4-FFF2-40B4-BE49-F238E27FC236}">
                <a16:creationId xmlns:a16="http://schemas.microsoft.com/office/drawing/2014/main" id="{1414353E-F4CB-6249-9CD3-2E9CD3028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349" y="251669"/>
            <a:ext cx="2279650" cy="278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8417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FF763E-9975-8746-A8FF-3C3FD4F8C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 complexity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B6AD3-3EF5-2242-9A3F-3BBAE8F225D4}"/>
              </a:ext>
            </a:extLst>
          </p:cNvPr>
          <p:cNvSpPr txBox="1"/>
          <p:nvPr/>
        </p:nvSpPr>
        <p:spPr>
          <a:xfrm>
            <a:off x="1281585" y="16136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3B2CBB3-2374-DF41-9E5D-448860783432}"/>
              </a:ext>
            </a:extLst>
          </p:cNvPr>
          <p:cNvGrpSpPr/>
          <p:nvPr/>
        </p:nvGrpSpPr>
        <p:grpSpPr>
          <a:xfrm>
            <a:off x="923363" y="3913146"/>
            <a:ext cx="5328700" cy="582706"/>
            <a:chOff x="923363" y="3913146"/>
            <a:chExt cx="5328700" cy="58270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609E5DE-E94A-6944-96A7-329E0C554C2D}"/>
                </a:ext>
              </a:extLst>
            </p:cNvPr>
            <p:cNvSpPr/>
            <p:nvPr/>
          </p:nvSpPr>
          <p:spPr>
            <a:xfrm>
              <a:off x="923363" y="391314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D5E8E0-78DB-4A47-A9B3-2400380A5CD5}"/>
                </a:ext>
              </a:extLst>
            </p:cNvPr>
            <p:cNvSpPr/>
            <p:nvPr/>
          </p:nvSpPr>
          <p:spPr>
            <a:xfrm>
              <a:off x="2818175" y="391314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D874C79-67A9-C349-935B-A4DBEEB61AD4}"/>
                </a:ext>
              </a:extLst>
            </p:cNvPr>
            <p:cNvSpPr/>
            <p:nvPr/>
          </p:nvSpPr>
          <p:spPr>
            <a:xfrm>
              <a:off x="1870769" y="391314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5CAF69B-C364-6A43-9FF4-D58AC3868EE9}"/>
                </a:ext>
              </a:extLst>
            </p:cNvPr>
            <p:cNvSpPr/>
            <p:nvPr/>
          </p:nvSpPr>
          <p:spPr>
            <a:xfrm>
              <a:off x="3765581" y="391314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8371641-B6F4-C645-9793-A1B0627EA74E}"/>
                </a:ext>
              </a:extLst>
            </p:cNvPr>
            <p:cNvSpPr/>
            <p:nvPr/>
          </p:nvSpPr>
          <p:spPr>
            <a:xfrm>
              <a:off x="4712987" y="391314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29DE76-ACE0-3C4F-BBD8-9A428D93BF20}"/>
                </a:ext>
              </a:extLst>
            </p:cNvPr>
            <p:cNvSpPr/>
            <p:nvPr/>
          </p:nvSpPr>
          <p:spPr>
            <a:xfrm>
              <a:off x="5660393" y="391314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1D84E0F-1DC4-974F-86D1-31A89193B10A}"/>
              </a:ext>
            </a:extLst>
          </p:cNvPr>
          <p:cNvGrpSpPr/>
          <p:nvPr/>
        </p:nvGrpSpPr>
        <p:grpSpPr>
          <a:xfrm>
            <a:off x="923363" y="2550476"/>
            <a:ext cx="5328700" cy="582706"/>
            <a:chOff x="923363" y="2550476"/>
            <a:chExt cx="5328700" cy="5827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4E6D947-B071-0045-ACFE-21CB0A571E7F}"/>
                </a:ext>
              </a:extLst>
            </p:cNvPr>
            <p:cNvSpPr/>
            <p:nvPr/>
          </p:nvSpPr>
          <p:spPr>
            <a:xfrm>
              <a:off x="923363" y="25504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8041EF4-CDDD-AB48-ACD4-7523910E6B8A}"/>
                </a:ext>
              </a:extLst>
            </p:cNvPr>
            <p:cNvSpPr/>
            <p:nvPr/>
          </p:nvSpPr>
          <p:spPr>
            <a:xfrm>
              <a:off x="2818175" y="25504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A26425C-DBA4-6F47-ACE2-7D3AF2686B80}"/>
                </a:ext>
              </a:extLst>
            </p:cNvPr>
            <p:cNvSpPr/>
            <p:nvPr/>
          </p:nvSpPr>
          <p:spPr>
            <a:xfrm>
              <a:off x="1870769" y="25504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2DCECF-E033-BA46-AB41-2E310FEF82F9}"/>
                </a:ext>
              </a:extLst>
            </p:cNvPr>
            <p:cNvSpPr/>
            <p:nvPr/>
          </p:nvSpPr>
          <p:spPr>
            <a:xfrm>
              <a:off x="3765581" y="25504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0C89F90-4FCB-3945-9F44-10408BDC3ADA}"/>
                </a:ext>
              </a:extLst>
            </p:cNvPr>
            <p:cNvSpPr/>
            <p:nvPr/>
          </p:nvSpPr>
          <p:spPr>
            <a:xfrm>
              <a:off x="4712987" y="25504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BCA5958-91AF-934D-BF3F-37C39C347D01}"/>
                </a:ext>
              </a:extLst>
            </p:cNvPr>
            <p:cNvSpPr/>
            <p:nvPr/>
          </p:nvSpPr>
          <p:spPr>
            <a:xfrm>
              <a:off x="5660393" y="25504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0C89BD08-B959-0B40-9C9F-5411151012BD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456983" y="1840855"/>
            <a:ext cx="4482" cy="1414759"/>
          </a:xfrm>
          <a:prstGeom prst="curvedConnector3">
            <a:avLst>
              <a:gd name="adj1" fmla="val -7700602"/>
            </a:avLst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784FDBD2-9250-A64D-9476-C1B4BDC5FDCC}"/>
              </a:ext>
            </a:extLst>
          </p:cNvPr>
          <p:cNvCxnSpPr>
            <a:cxnSpLocks/>
          </p:cNvCxnSpPr>
          <p:nvPr/>
        </p:nvCxnSpPr>
        <p:spPr>
          <a:xfrm rot="16200000" flipV="1">
            <a:off x="1929751" y="2735238"/>
            <a:ext cx="12700" cy="2368515"/>
          </a:xfrm>
          <a:prstGeom prst="curvedConnector3">
            <a:avLst>
              <a:gd name="adj1" fmla="val 3352921"/>
            </a:avLst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A1CF3C-54CD-4941-B5F1-7939E25471DA}"/>
                  </a:ext>
                </a:extLst>
              </p:cNvPr>
              <p:cNvSpPr txBox="1"/>
              <p:nvPr/>
            </p:nvSpPr>
            <p:spPr>
              <a:xfrm>
                <a:off x="7602420" y="2545993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A1CF3C-54CD-4941-B5F1-7939E2547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420" y="2545993"/>
                <a:ext cx="50526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5E4E61-66FE-6B4F-8446-6FA4CF163AAE}"/>
                  </a:ext>
                </a:extLst>
              </p:cNvPr>
              <p:cNvSpPr txBox="1"/>
              <p:nvPr/>
            </p:nvSpPr>
            <p:spPr>
              <a:xfrm>
                <a:off x="7602419" y="3906595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5E4E61-66FE-6B4F-8446-6FA4CF163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419" y="3906595"/>
                <a:ext cx="50526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5EF2FE3A-CDD6-9441-BBA3-E5DCD69DA9C8}"/>
              </a:ext>
            </a:extLst>
          </p:cNvPr>
          <p:cNvGrpSpPr/>
          <p:nvPr/>
        </p:nvGrpSpPr>
        <p:grpSpPr>
          <a:xfrm>
            <a:off x="923363" y="5267197"/>
            <a:ext cx="5328700" cy="582706"/>
            <a:chOff x="923363" y="5267197"/>
            <a:chExt cx="5328700" cy="58270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1787AF5-DBFE-4D40-BF81-B9DAF0BC5E7A}"/>
                </a:ext>
              </a:extLst>
            </p:cNvPr>
            <p:cNvSpPr/>
            <p:nvPr/>
          </p:nvSpPr>
          <p:spPr>
            <a:xfrm>
              <a:off x="923363" y="526719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913C6FE-89C4-3D4A-9662-AB19E73BDDC3}"/>
                </a:ext>
              </a:extLst>
            </p:cNvPr>
            <p:cNvSpPr/>
            <p:nvPr/>
          </p:nvSpPr>
          <p:spPr>
            <a:xfrm>
              <a:off x="2818175" y="526719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32439F1-E52C-AF4E-BDAB-C8E7317BBF4D}"/>
                </a:ext>
              </a:extLst>
            </p:cNvPr>
            <p:cNvSpPr/>
            <p:nvPr/>
          </p:nvSpPr>
          <p:spPr>
            <a:xfrm>
              <a:off x="1870769" y="526719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8391421-0B2B-D541-AF03-44C658D35774}"/>
                </a:ext>
              </a:extLst>
            </p:cNvPr>
            <p:cNvSpPr/>
            <p:nvPr/>
          </p:nvSpPr>
          <p:spPr>
            <a:xfrm>
              <a:off x="3765581" y="526719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5D330D9-3450-734E-AB0E-5C29B73B17F8}"/>
                </a:ext>
              </a:extLst>
            </p:cNvPr>
            <p:cNvSpPr/>
            <p:nvPr/>
          </p:nvSpPr>
          <p:spPr>
            <a:xfrm>
              <a:off x="4712987" y="526719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814D2E1-6936-A24B-924C-F6303EEDFEA7}"/>
                </a:ext>
              </a:extLst>
            </p:cNvPr>
            <p:cNvSpPr/>
            <p:nvPr/>
          </p:nvSpPr>
          <p:spPr>
            <a:xfrm>
              <a:off x="5660393" y="526719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770D104-0E8D-6047-904B-93740B028D54}"/>
                  </a:ext>
                </a:extLst>
              </p:cNvPr>
              <p:cNvSpPr txBox="1"/>
              <p:nvPr/>
            </p:nvSpPr>
            <p:spPr>
              <a:xfrm>
                <a:off x="7602419" y="5260646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770D104-0E8D-6047-904B-93740B028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419" y="5260646"/>
                <a:ext cx="505267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3BBF6842-83CA-A847-AB9A-EBCAED9705F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380427" y="3629995"/>
            <a:ext cx="5193" cy="3309571"/>
          </a:xfrm>
          <a:prstGeom prst="curvedConnector3">
            <a:avLst>
              <a:gd name="adj1" fmla="val 8990468"/>
            </a:avLst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C24DC5A-AFE7-0D47-9332-D44663C445FA}"/>
              </a:ext>
            </a:extLst>
          </p:cNvPr>
          <p:cNvSpPr txBox="1"/>
          <p:nvPr/>
        </p:nvSpPr>
        <p:spPr>
          <a:xfrm rot="5400000">
            <a:off x="2156906" y="6148409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8ED63A-16E9-1544-B540-67251F200297}"/>
              </a:ext>
            </a:extLst>
          </p:cNvPr>
          <p:cNvSpPr txBox="1"/>
          <p:nvPr/>
        </p:nvSpPr>
        <p:spPr>
          <a:xfrm rot="5400000">
            <a:off x="4497300" y="6148409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42236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32" grpId="0"/>
      <p:bldP spid="38" grpId="0"/>
      <p:bldP spid="3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FF763E-9975-8746-A8FF-3C3FD4F8C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 complexity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B6AD3-3EF5-2242-9A3F-3BBAE8F225D4}"/>
              </a:ext>
            </a:extLst>
          </p:cNvPr>
          <p:cNvSpPr txBox="1"/>
          <p:nvPr/>
        </p:nvSpPr>
        <p:spPr>
          <a:xfrm>
            <a:off x="1281585" y="16136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09E5DE-E94A-6944-96A7-329E0C554C2D}"/>
              </a:ext>
            </a:extLst>
          </p:cNvPr>
          <p:cNvSpPr/>
          <p:nvPr/>
        </p:nvSpPr>
        <p:spPr>
          <a:xfrm>
            <a:off x="923363" y="372357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D5E8E0-78DB-4A47-A9B3-2400380A5CD5}"/>
              </a:ext>
            </a:extLst>
          </p:cNvPr>
          <p:cNvSpPr/>
          <p:nvPr/>
        </p:nvSpPr>
        <p:spPr>
          <a:xfrm>
            <a:off x="2818175" y="372357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874C79-67A9-C349-935B-A4DBEEB61AD4}"/>
              </a:ext>
            </a:extLst>
          </p:cNvPr>
          <p:cNvSpPr/>
          <p:nvPr/>
        </p:nvSpPr>
        <p:spPr>
          <a:xfrm>
            <a:off x="1870769" y="372357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CAF69B-C364-6A43-9FF4-D58AC3868EE9}"/>
              </a:ext>
            </a:extLst>
          </p:cNvPr>
          <p:cNvSpPr/>
          <p:nvPr/>
        </p:nvSpPr>
        <p:spPr>
          <a:xfrm>
            <a:off x="3765581" y="372357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371641-B6F4-C645-9793-A1B0627EA74E}"/>
              </a:ext>
            </a:extLst>
          </p:cNvPr>
          <p:cNvSpPr/>
          <p:nvPr/>
        </p:nvSpPr>
        <p:spPr>
          <a:xfrm>
            <a:off x="4712987" y="372357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29DE76-ACE0-3C4F-BBD8-9A428D93BF20}"/>
              </a:ext>
            </a:extLst>
          </p:cNvPr>
          <p:cNvSpPr/>
          <p:nvPr/>
        </p:nvSpPr>
        <p:spPr>
          <a:xfrm>
            <a:off x="5660393" y="372357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E6D947-B071-0045-ACFE-21CB0A571E7F}"/>
              </a:ext>
            </a:extLst>
          </p:cNvPr>
          <p:cNvSpPr/>
          <p:nvPr/>
        </p:nvSpPr>
        <p:spPr>
          <a:xfrm>
            <a:off x="923363" y="25504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041EF4-CDDD-AB48-ACD4-7523910E6B8A}"/>
              </a:ext>
            </a:extLst>
          </p:cNvPr>
          <p:cNvSpPr/>
          <p:nvPr/>
        </p:nvSpPr>
        <p:spPr>
          <a:xfrm>
            <a:off x="2818175" y="25504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26425C-DBA4-6F47-ACE2-7D3AF2686B80}"/>
              </a:ext>
            </a:extLst>
          </p:cNvPr>
          <p:cNvSpPr/>
          <p:nvPr/>
        </p:nvSpPr>
        <p:spPr>
          <a:xfrm>
            <a:off x="1870769" y="25504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2DCECF-E033-BA46-AB41-2E310FEF82F9}"/>
              </a:ext>
            </a:extLst>
          </p:cNvPr>
          <p:cNvSpPr/>
          <p:nvPr/>
        </p:nvSpPr>
        <p:spPr>
          <a:xfrm>
            <a:off x="3765581" y="25504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C89F90-4FCB-3945-9F44-10408BDC3ADA}"/>
              </a:ext>
            </a:extLst>
          </p:cNvPr>
          <p:cNvSpPr/>
          <p:nvPr/>
        </p:nvSpPr>
        <p:spPr>
          <a:xfrm>
            <a:off x="4712987" y="25504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CA5958-91AF-934D-BF3F-37C39C347D01}"/>
              </a:ext>
            </a:extLst>
          </p:cNvPr>
          <p:cNvSpPr/>
          <p:nvPr/>
        </p:nvSpPr>
        <p:spPr>
          <a:xfrm>
            <a:off x="5660393" y="25504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0C89BD08-B959-0B40-9C9F-5411151012BD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456983" y="1840855"/>
            <a:ext cx="4482" cy="1414759"/>
          </a:xfrm>
          <a:prstGeom prst="curvedConnector3">
            <a:avLst>
              <a:gd name="adj1" fmla="val -7700602"/>
            </a:avLst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784FDBD2-9250-A64D-9476-C1B4BDC5FDCC}"/>
              </a:ext>
            </a:extLst>
          </p:cNvPr>
          <p:cNvCxnSpPr>
            <a:cxnSpLocks/>
          </p:cNvCxnSpPr>
          <p:nvPr/>
        </p:nvCxnSpPr>
        <p:spPr>
          <a:xfrm rot="16200000" flipV="1">
            <a:off x="1929751" y="2545665"/>
            <a:ext cx="12700" cy="2368515"/>
          </a:xfrm>
          <a:prstGeom prst="curvedConnector3">
            <a:avLst>
              <a:gd name="adj1" fmla="val 3352921"/>
            </a:avLst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A1CF3C-54CD-4941-B5F1-7939E25471DA}"/>
                  </a:ext>
                </a:extLst>
              </p:cNvPr>
              <p:cNvSpPr txBox="1"/>
              <p:nvPr/>
            </p:nvSpPr>
            <p:spPr>
              <a:xfrm>
                <a:off x="7602420" y="2545993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A1CF3C-54CD-4941-B5F1-7939E2547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420" y="2545993"/>
                <a:ext cx="50526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5E4E61-66FE-6B4F-8446-6FA4CF163AAE}"/>
                  </a:ext>
                </a:extLst>
              </p:cNvPr>
              <p:cNvSpPr txBox="1"/>
              <p:nvPr/>
            </p:nvSpPr>
            <p:spPr>
              <a:xfrm>
                <a:off x="7602419" y="3906595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5E4E61-66FE-6B4F-8446-6FA4CF163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419" y="3906595"/>
                <a:ext cx="50526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81787AF5-DBFE-4D40-BF81-B9DAF0BC5E7A}"/>
              </a:ext>
            </a:extLst>
          </p:cNvPr>
          <p:cNvSpPr/>
          <p:nvPr/>
        </p:nvSpPr>
        <p:spPr>
          <a:xfrm>
            <a:off x="923363" y="490936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13C6FE-89C4-3D4A-9662-AB19E73BDDC3}"/>
              </a:ext>
            </a:extLst>
          </p:cNvPr>
          <p:cNvSpPr/>
          <p:nvPr/>
        </p:nvSpPr>
        <p:spPr>
          <a:xfrm>
            <a:off x="2818175" y="490936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2439F1-E52C-AF4E-BDAB-C8E7317BBF4D}"/>
              </a:ext>
            </a:extLst>
          </p:cNvPr>
          <p:cNvSpPr/>
          <p:nvPr/>
        </p:nvSpPr>
        <p:spPr>
          <a:xfrm>
            <a:off x="1870769" y="490936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391421-0B2B-D541-AF03-44C658D35774}"/>
              </a:ext>
            </a:extLst>
          </p:cNvPr>
          <p:cNvSpPr/>
          <p:nvPr/>
        </p:nvSpPr>
        <p:spPr>
          <a:xfrm>
            <a:off x="3765581" y="490936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5D330D9-3450-734E-AB0E-5C29B73B17F8}"/>
              </a:ext>
            </a:extLst>
          </p:cNvPr>
          <p:cNvSpPr/>
          <p:nvPr/>
        </p:nvSpPr>
        <p:spPr>
          <a:xfrm>
            <a:off x="4712987" y="490936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14D2E1-6936-A24B-924C-F6303EEDFEA7}"/>
              </a:ext>
            </a:extLst>
          </p:cNvPr>
          <p:cNvSpPr/>
          <p:nvPr/>
        </p:nvSpPr>
        <p:spPr>
          <a:xfrm>
            <a:off x="5660393" y="490936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770D104-0E8D-6047-904B-93740B028D54}"/>
                  </a:ext>
                </a:extLst>
              </p:cNvPr>
              <p:cNvSpPr txBox="1"/>
              <p:nvPr/>
            </p:nvSpPr>
            <p:spPr>
              <a:xfrm>
                <a:off x="7602419" y="5260646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770D104-0E8D-6047-904B-93740B028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419" y="5260646"/>
                <a:ext cx="505267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3BBF6842-83CA-A847-AB9A-EBCAED9705F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380427" y="3272167"/>
            <a:ext cx="5193" cy="3309571"/>
          </a:xfrm>
          <a:prstGeom prst="curvedConnector3">
            <a:avLst>
              <a:gd name="adj1" fmla="val 8990468"/>
            </a:avLst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C365DC0-330F-C042-ADFA-FFDBC7F8C238}"/>
                  </a:ext>
                </a:extLst>
              </p:cNvPr>
              <p:cNvSpPr/>
              <p:nvPr/>
            </p:nvSpPr>
            <p:spPr>
              <a:xfrm>
                <a:off x="1074789" y="5739922"/>
                <a:ext cx="5926039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1+2+3+…+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C365DC0-330F-C042-ADFA-FFDBC7F8C2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789" y="5739922"/>
                <a:ext cx="5926039" cy="954107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65830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49C0207-6EC6-8E4C-9105-C1C38D2D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D5D66F-2FEF-2542-A86F-56C8702B6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02" y="1876969"/>
            <a:ext cx="3680385" cy="37364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982F98-F2FE-8D44-862A-A912C9C3A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325" y="2492187"/>
            <a:ext cx="4140125" cy="275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4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D11E6B-4D5E-C547-AFAE-59951EE0E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441687-9266-4A45-9451-DCF282ACE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36199"/>
            <a:ext cx="6400799" cy="32964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D8A9E8-A408-3245-9454-5071368E0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136199"/>
            <a:ext cx="6400799" cy="32964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7B0D60-DEE5-2046-8CC5-52CB6CEF1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2136199"/>
            <a:ext cx="6400799" cy="32964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372DBA-8E50-DC47-A3CA-4D87D1F5F9A9}"/>
              </a:ext>
            </a:extLst>
          </p:cNvPr>
          <p:cNvSpPr/>
          <p:nvPr/>
        </p:nvSpPr>
        <p:spPr>
          <a:xfrm>
            <a:off x="367554" y="5902824"/>
            <a:ext cx="6481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http://computationaltales.blogspot.com/2011/04/why-tailors-use-insertion-sort.html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4621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276DF6-6BF9-7D44-B5DD-B52A8D2CDC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Array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LinkedList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C89BEA-0F40-7440-BC9A-F5E7F2621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B638F-3059-9348-A38D-2D6B64078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214" y="371511"/>
            <a:ext cx="3232301" cy="21932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E182BD-FDA8-8C42-9564-2A7F88A1229A}"/>
                  </a:ext>
                </a:extLst>
              </p:cNvPr>
              <p:cNvSpPr txBox="1"/>
              <p:nvPr/>
            </p:nvSpPr>
            <p:spPr>
              <a:xfrm>
                <a:off x="1237130" y="2587533"/>
                <a:ext cx="31036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</a:rPr>
                  <a:t>Comparison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E182BD-FDA8-8C42-9564-2A7F88A12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130" y="2587533"/>
                <a:ext cx="3103607" cy="461665"/>
              </a:xfrm>
              <a:prstGeom prst="rect">
                <a:avLst/>
              </a:prstGeom>
              <a:blipFill>
                <a:blip r:embed="rId3"/>
                <a:stretch>
                  <a:fillRect l="-2846" t="-11111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BCA3B1-45EF-6443-B820-BF96B0426EEE}"/>
                  </a:ext>
                </a:extLst>
              </p:cNvPr>
              <p:cNvSpPr txBox="1"/>
              <p:nvPr/>
            </p:nvSpPr>
            <p:spPr>
              <a:xfrm>
                <a:off x="1235592" y="3282808"/>
                <a:ext cx="31051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Data shuffle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BCA3B1-45EF-6443-B820-BF96B0426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592" y="3282808"/>
                <a:ext cx="3105145" cy="461665"/>
              </a:xfrm>
              <a:prstGeom prst="rect">
                <a:avLst/>
              </a:prstGeom>
              <a:blipFill>
                <a:blip r:embed="rId4"/>
                <a:stretch>
                  <a:fillRect l="-2846"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D03BF1-7E68-6640-8A22-F6D79E2EB581}"/>
                  </a:ext>
                </a:extLst>
              </p:cNvPr>
              <p:cNvSpPr txBox="1"/>
              <p:nvPr/>
            </p:nvSpPr>
            <p:spPr>
              <a:xfrm>
                <a:off x="1237130" y="4811322"/>
                <a:ext cx="31036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</a:rPr>
                  <a:t>Comparison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D03BF1-7E68-6640-8A22-F6D79E2EB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130" y="4811322"/>
                <a:ext cx="3103607" cy="461665"/>
              </a:xfrm>
              <a:prstGeom prst="rect">
                <a:avLst/>
              </a:prstGeom>
              <a:blipFill>
                <a:blip r:embed="rId3"/>
                <a:stretch>
                  <a:fillRect l="-2846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205611-BB5F-B94C-9AFF-3A839D51CFD2}"/>
                  </a:ext>
                </a:extLst>
              </p:cNvPr>
              <p:cNvSpPr txBox="1"/>
              <p:nvPr/>
            </p:nvSpPr>
            <p:spPr>
              <a:xfrm>
                <a:off x="1235592" y="5506597"/>
                <a:ext cx="29508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Data shuffle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205611-BB5F-B94C-9AFF-3A839D51C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592" y="5506597"/>
                <a:ext cx="2950872" cy="461665"/>
              </a:xfrm>
              <a:prstGeom prst="rect">
                <a:avLst/>
              </a:prstGeom>
              <a:blipFill>
                <a:blip r:embed="rId5"/>
                <a:stretch>
                  <a:fillRect l="-2991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1E21444D-0C46-A24B-8311-16E51CE67B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9526" y="4664782"/>
            <a:ext cx="14986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6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ighing scale drawing free vector download (92,038 Free vector) for  commercial use. format: ai, eps, cdr, svg vector illustration graphic art  design sort by unpopular first">
            <a:extLst>
              <a:ext uri="{FF2B5EF4-FFF2-40B4-BE49-F238E27FC236}">
                <a16:creationId xmlns:a16="http://schemas.microsoft.com/office/drawing/2014/main" id="{0B076C86-CBB2-5047-A54D-F306D2A94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912" y="4480293"/>
            <a:ext cx="4590827" cy="224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1A48B19-2589-C24E-AB9E-09BCA5E2F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Puzzle</a:t>
            </a:r>
            <a:endParaRPr lang="en-US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E09FE6A3-9E77-5C4D-940D-900D65190DE2}"/>
              </a:ext>
            </a:extLst>
          </p:cNvPr>
          <p:cNvSpPr/>
          <p:nvPr/>
        </p:nvSpPr>
        <p:spPr>
          <a:xfrm>
            <a:off x="2114403" y="414793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A8E7DBE5-6A46-D54E-A367-520AD5FD321B}"/>
              </a:ext>
            </a:extLst>
          </p:cNvPr>
          <p:cNvSpPr/>
          <p:nvPr/>
        </p:nvSpPr>
        <p:spPr>
          <a:xfrm>
            <a:off x="7186159" y="187442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BC40FFBA-9DE8-334A-9AB8-5278A38E6743}"/>
              </a:ext>
            </a:extLst>
          </p:cNvPr>
          <p:cNvSpPr/>
          <p:nvPr/>
        </p:nvSpPr>
        <p:spPr>
          <a:xfrm>
            <a:off x="4622829" y="4083899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DA2A5AD9-2D7A-034D-9FF9-594EDB84A332}"/>
              </a:ext>
            </a:extLst>
          </p:cNvPr>
          <p:cNvSpPr/>
          <p:nvPr/>
        </p:nvSpPr>
        <p:spPr>
          <a:xfrm>
            <a:off x="5126130" y="414793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7CAEBA4A-9ACF-D348-8E50-1B9513AAB49D}"/>
              </a:ext>
            </a:extLst>
          </p:cNvPr>
          <p:cNvSpPr/>
          <p:nvPr/>
        </p:nvSpPr>
        <p:spPr>
          <a:xfrm>
            <a:off x="5126130" y="187442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024AE041-CC93-324D-AA9B-F2D34B586F19}"/>
              </a:ext>
            </a:extLst>
          </p:cNvPr>
          <p:cNvSpPr/>
          <p:nvPr/>
        </p:nvSpPr>
        <p:spPr>
          <a:xfrm>
            <a:off x="2883763" y="414793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5B1CB840-E81F-414A-9DDE-4B655D39AC67}"/>
              </a:ext>
            </a:extLst>
          </p:cNvPr>
          <p:cNvSpPr/>
          <p:nvPr/>
        </p:nvSpPr>
        <p:spPr>
          <a:xfrm>
            <a:off x="6178486" y="187442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3FC4CED3-61AB-ED46-B651-AF2669BB07C2}"/>
              </a:ext>
            </a:extLst>
          </p:cNvPr>
          <p:cNvSpPr/>
          <p:nvPr/>
        </p:nvSpPr>
        <p:spPr>
          <a:xfrm>
            <a:off x="5840788" y="414793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C318D115-6585-8848-B688-78FD79179AF6}"/>
              </a:ext>
            </a:extLst>
          </p:cNvPr>
          <p:cNvSpPr/>
          <p:nvPr/>
        </p:nvSpPr>
        <p:spPr>
          <a:xfrm>
            <a:off x="2566058" y="341439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865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ighing scale drawing free vector download (92,038 Free vector) for  commercial use. format: ai, eps, cdr, svg vector illustration graphic art  design sort by unpopular first">
            <a:extLst>
              <a:ext uri="{FF2B5EF4-FFF2-40B4-BE49-F238E27FC236}">
                <a16:creationId xmlns:a16="http://schemas.microsoft.com/office/drawing/2014/main" id="{0B076C86-CBB2-5047-A54D-F306D2A94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912" y="4480293"/>
            <a:ext cx="4590827" cy="224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1A48B19-2589-C24E-AB9E-09BCA5E2F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Puzzle</a:t>
            </a:r>
            <a:endParaRPr lang="en-US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E09FE6A3-9E77-5C4D-940D-900D65190DE2}"/>
              </a:ext>
            </a:extLst>
          </p:cNvPr>
          <p:cNvSpPr/>
          <p:nvPr/>
        </p:nvSpPr>
        <p:spPr>
          <a:xfrm>
            <a:off x="2466741" y="414793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BC40FFBA-9DE8-334A-9AB8-5278A38E6743}"/>
              </a:ext>
            </a:extLst>
          </p:cNvPr>
          <p:cNvSpPr/>
          <p:nvPr/>
        </p:nvSpPr>
        <p:spPr>
          <a:xfrm>
            <a:off x="5126130" y="414793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7CAEBA4A-9ACF-D348-8E50-1B9513AAB49D}"/>
              </a:ext>
            </a:extLst>
          </p:cNvPr>
          <p:cNvSpPr/>
          <p:nvPr/>
        </p:nvSpPr>
        <p:spPr>
          <a:xfrm>
            <a:off x="6803928" y="2721714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6414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F278C3-7DDC-2C42-B355-2EC05F2839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7912" y="803472"/>
            <a:ext cx="8196210" cy="544562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Final</a:t>
            </a:r>
            <a:r>
              <a:rPr lang="zh-CN" altLang="en-US" dirty="0"/>
              <a:t> </a:t>
            </a:r>
            <a:r>
              <a:rPr lang="en-US" altLang="zh-CN" dirty="0"/>
              <a:t>Project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15762C-AA29-9D45-8915-7105CB8EF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879" y="2036189"/>
            <a:ext cx="4711795" cy="3912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12822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AD807E5-5063-5848-AF78-B0259D25455A}"/>
              </a:ext>
            </a:extLst>
          </p:cNvPr>
          <p:cNvSpPr/>
          <p:nvPr/>
        </p:nvSpPr>
        <p:spPr>
          <a:xfrm>
            <a:off x="1724599" y="2257939"/>
            <a:ext cx="607807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Doc 0 : "hello world",</a:t>
            </a:r>
            <a:br>
              <a:rPr lang="en-US" sz="2800" b="1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rgbClr val="0070C0"/>
                </a:solidFill>
              </a:rPr>
              <a:t>Doc 1 : "hello",</a:t>
            </a:r>
            <a:br>
              <a:rPr lang="en-US" sz="2800" b="1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rgbClr val="0070C0"/>
                </a:solidFill>
              </a:rPr>
              <a:t>Doc 2 : "world",</a:t>
            </a:r>
            <a:br>
              <a:rPr lang="en-US" sz="2800" b="1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rgbClr val="0070C0"/>
                </a:solidFill>
              </a:rPr>
              <a:t>Doc 3 : "world world hello",</a:t>
            </a:r>
            <a:br>
              <a:rPr lang="en-US" sz="2800" b="1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rgbClr val="0070C0"/>
                </a:solidFill>
              </a:rPr>
              <a:t>Doc 4 : "</a:t>
            </a:r>
            <a:r>
              <a:rPr lang="en-US" sz="2800" b="1" dirty="0" err="1">
                <a:solidFill>
                  <a:srgbClr val="0070C0"/>
                </a:solidFill>
              </a:rPr>
              <a:t>seattle</a:t>
            </a:r>
            <a:r>
              <a:rPr lang="en-US" sz="2800" b="1" dirty="0">
                <a:solidFill>
                  <a:srgbClr val="0070C0"/>
                </a:solidFill>
              </a:rPr>
              <a:t> rains hello </a:t>
            </a:r>
            <a:r>
              <a:rPr lang="en-US" sz="2800" b="1" dirty="0" err="1">
                <a:solidFill>
                  <a:srgbClr val="0070C0"/>
                </a:solidFill>
              </a:rPr>
              <a:t>abc</a:t>
            </a:r>
            <a:r>
              <a:rPr lang="en-US" sz="2800" b="1" dirty="0">
                <a:solidFill>
                  <a:srgbClr val="0070C0"/>
                </a:solidFill>
              </a:rPr>
              <a:t> world",</a:t>
            </a:r>
            <a:br>
              <a:rPr lang="en-US" sz="2800" b="1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rgbClr val="0070C0"/>
                </a:solidFill>
              </a:rPr>
              <a:t>Doc 5: "</a:t>
            </a:r>
            <a:r>
              <a:rPr lang="en-US" sz="2800" b="1" dirty="0" err="1">
                <a:solidFill>
                  <a:srgbClr val="0070C0"/>
                </a:solidFill>
              </a:rPr>
              <a:t>sunday</a:t>
            </a:r>
            <a:r>
              <a:rPr lang="en-US" sz="2800" b="1" dirty="0">
                <a:solidFill>
                  <a:srgbClr val="0070C0"/>
                </a:solidFill>
              </a:rPr>
              <a:t> hello world fun"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7B4946-C9AE-1C46-99CF-7CD74036EDB7}"/>
              </a:ext>
            </a:extLst>
          </p:cNvPr>
          <p:cNvSpPr txBox="1"/>
          <p:nvPr/>
        </p:nvSpPr>
        <p:spPr>
          <a:xfrm>
            <a:off x="1580327" y="5568415"/>
            <a:ext cx="3243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Search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b="1" dirty="0">
                <a:solidFill>
                  <a:srgbClr val="00B050"/>
                </a:solidFill>
              </a:rPr>
              <a:t>“hello world”</a:t>
            </a:r>
          </a:p>
        </p:txBody>
      </p:sp>
    </p:spTree>
    <p:extLst>
      <p:ext uri="{BB962C8B-B14F-4D97-AF65-F5344CB8AC3E}">
        <p14:creationId xmlns:p14="http://schemas.microsoft.com/office/powerpoint/2010/main" val="161437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15D9F9-3CE8-8F44-B0D3-C20E8E2D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6 Review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D807E5-5063-5848-AF78-B0259D25455A}"/>
              </a:ext>
            </a:extLst>
          </p:cNvPr>
          <p:cNvSpPr/>
          <p:nvPr/>
        </p:nvSpPr>
        <p:spPr>
          <a:xfrm>
            <a:off x="1724599" y="2257939"/>
            <a:ext cx="607807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Doc 0 : "</a:t>
            </a:r>
            <a:r>
              <a:rPr lang="en-US" sz="2800" b="1" dirty="0">
                <a:solidFill>
                  <a:srgbClr val="00B050"/>
                </a:solidFill>
              </a:rPr>
              <a:t>hello world</a:t>
            </a:r>
            <a:r>
              <a:rPr lang="en-US" sz="2800" b="1" dirty="0">
                <a:solidFill>
                  <a:srgbClr val="0070C0"/>
                </a:solidFill>
              </a:rPr>
              <a:t>",</a:t>
            </a:r>
            <a:br>
              <a:rPr lang="en-US" sz="2800" b="1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rgbClr val="0070C0"/>
                </a:solidFill>
              </a:rPr>
              <a:t>Doc 1 : "hello",</a:t>
            </a:r>
            <a:br>
              <a:rPr lang="en-US" sz="2800" b="1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rgbClr val="0070C0"/>
                </a:solidFill>
              </a:rPr>
              <a:t>Doc 2 : "world",</a:t>
            </a:r>
            <a:br>
              <a:rPr lang="en-US" sz="2800" b="1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rgbClr val="0070C0"/>
                </a:solidFill>
              </a:rPr>
              <a:t>Doc 3 : "world </a:t>
            </a:r>
            <a:r>
              <a:rPr lang="en-US" sz="2800" b="1" strike="sngStrike" dirty="0">
                <a:solidFill>
                  <a:srgbClr val="FF0000"/>
                </a:solidFill>
              </a:rPr>
              <a:t>world hello</a:t>
            </a:r>
            <a:r>
              <a:rPr lang="en-US" sz="2800" b="1" dirty="0">
                <a:solidFill>
                  <a:srgbClr val="0070C0"/>
                </a:solidFill>
              </a:rPr>
              <a:t>",</a:t>
            </a:r>
            <a:br>
              <a:rPr lang="en-US" sz="2800" b="1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rgbClr val="0070C0"/>
                </a:solidFill>
              </a:rPr>
              <a:t>Doc 4 : "</a:t>
            </a:r>
            <a:r>
              <a:rPr lang="en-US" sz="2800" b="1" dirty="0" err="1">
                <a:solidFill>
                  <a:srgbClr val="0070C0"/>
                </a:solidFill>
              </a:rPr>
              <a:t>seattle</a:t>
            </a:r>
            <a:r>
              <a:rPr lang="en-US" sz="2800" b="1" dirty="0">
                <a:solidFill>
                  <a:srgbClr val="0070C0"/>
                </a:solidFill>
              </a:rPr>
              <a:t> rains hello </a:t>
            </a:r>
            <a:r>
              <a:rPr lang="en-US" sz="2800" b="1" dirty="0" err="1">
                <a:solidFill>
                  <a:srgbClr val="0070C0"/>
                </a:solidFill>
              </a:rPr>
              <a:t>abc</a:t>
            </a:r>
            <a:r>
              <a:rPr lang="en-US" sz="2800" b="1" dirty="0">
                <a:solidFill>
                  <a:srgbClr val="0070C0"/>
                </a:solidFill>
              </a:rPr>
              <a:t> world",</a:t>
            </a:r>
            <a:br>
              <a:rPr lang="en-US" sz="2800" b="1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rgbClr val="0070C0"/>
                </a:solidFill>
              </a:rPr>
              <a:t>Doc 5: "</a:t>
            </a:r>
            <a:r>
              <a:rPr lang="en-US" sz="2800" b="1" dirty="0" err="1">
                <a:solidFill>
                  <a:srgbClr val="0070C0"/>
                </a:solidFill>
              </a:rPr>
              <a:t>sunday</a:t>
            </a:r>
            <a:r>
              <a:rPr lang="en-US" sz="2800" b="1" dirty="0">
                <a:solidFill>
                  <a:srgbClr val="0070C0"/>
                </a:solidFill>
              </a:rPr>
              <a:t> </a:t>
            </a:r>
            <a:r>
              <a:rPr lang="en-US" sz="2800" b="1" dirty="0">
                <a:solidFill>
                  <a:srgbClr val="00B050"/>
                </a:solidFill>
              </a:rPr>
              <a:t>hello world</a:t>
            </a:r>
            <a:r>
              <a:rPr lang="en-US" sz="2800" b="1" dirty="0">
                <a:solidFill>
                  <a:srgbClr val="0070C0"/>
                </a:solidFill>
              </a:rPr>
              <a:t> fun"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9296C9-DC5A-8345-81B5-E91560C6489C}"/>
              </a:ext>
            </a:extLst>
          </p:cNvPr>
          <p:cNvSpPr txBox="1"/>
          <p:nvPr/>
        </p:nvSpPr>
        <p:spPr>
          <a:xfrm>
            <a:off x="1437452" y="5306805"/>
            <a:ext cx="3243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Search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b="1" dirty="0">
                <a:solidFill>
                  <a:srgbClr val="00B050"/>
                </a:solidFill>
              </a:rPr>
              <a:t>“hello world”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E3EA56-9A43-3E4D-B794-55D07B75AE9B}"/>
              </a:ext>
            </a:extLst>
          </p:cNvPr>
          <p:cNvSpPr txBox="1"/>
          <p:nvPr/>
        </p:nvSpPr>
        <p:spPr>
          <a:xfrm>
            <a:off x="1437452" y="6106905"/>
            <a:ext cx="2170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Returns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b="1" dirty="0">
                <a:solidFill>
                  <a:srgbClr val="00B050"/>
                </a:solidFill>
              </a:rPr>
              <a:t>[0,</a:t>
            </a:r>
            <a:r>
              <a:rPr lang="zh-CN" altLang="en-US" sz="2800" b="1" dirty="0">
                <a:solidFill>
                  <a:srgbClr val="00B050"/>
                </a:solidFill>
              </a:rPr>
              <a:t> </a:t>
            </a:r>
            <a:r>
              <a:rPr lang="en-US" altLang="zh-CN" sz="2800" b="1" dirty="0">
                <a:solidFill>
                  <a:srgbClr val="00B050"/>
                </a:solidFill>
              </a:rPr>
              <a:t>3]</a:t>
            </a:r>
            <a:endParaRPr lang="en-US" sz="2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766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C5059B-35EE-9645-85ED-584485FB2D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8637" y="1585723"/>
            <a:ext cx="8196210" cy="4015497"/>
          </a:xfrm>
        </p:spPr>
        <p:txBody>
          <a:bodyPr/>
          <a:lstStyle/>
          <a:p>
            <a:r>
              <a:rPr lang="en-US" altLang="zh-CN" dirty="0"/>
              <a:t>Weighting</a:t>
            </a:r>
            <a:r>
              <a:rPr lang="zh-CN" altLang="en-US" dirty="0"/>
              <a:t> </a:t>
            </a:r>
            <a:r>
              <a:rPr lang="en-US" altLang="zh-CN" dirty="0"/>
              <a:t>9</a:t>
            </a:r>
            <a:r>
              <a:rPr lang="zh-CN" altLang="en-US" dirty="0"/>
              <a:t> </a:t>
            </a:r>
            <a:r>
              <a:rPr lang="en-US" altLang="zh-CN" dirty="0"/>
              <a:t>boxes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EC541A-7036-8640-9C6E-BA585839AF9A}"/>
              </a:ext>
            </a:extLst>
          </p:cNvPr>
          <p:cNvSpPr txBox="1"/>
          <p:nvPr/>
        </p:nvSpPr>
        <p:spPr>
          <a:xfrm>
            <a:off x="761948" y="2560984"/>
            <a:ext cx="74025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9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boxes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,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same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size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, equally heavy - except for one, which is a little heavier. </a:t>
            </a:r>
          </a:p>
          <a:p>
            <a:endParaRPr lang="en-US" altLang="zh-C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With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a pair of balance scales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,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how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to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identify the heavier ball?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6339B7-43B7-F642-A653-B12ADB243B70}"/>
              </a:ext>
            </a:extLst>
          </p:cNvPr>
          <p:cNvGrpSpPr/>
          <p:nvPr/>
        </p:nvGrpSpPr>
        <p:grpSpPr>
          <a:xfrm>
            <a:off x="964733" y="4260246"/>
            <a:ext cx="5960374" cy="2116906"/>
            <a:chOff x="964733" y="4260246"/>
            <a:chExt cx="5960374" cy="2116906"/>
          </a:xfrm>
        </p:grpSpPr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C318D115-6585-8848-B688-78FD79179AF6}"/>
                </a:ext>
              </a:extLst>
            </p:cNvPr>
            <p:cNvSpPr/>
            <p:nvPr/>
          </p:nvSpPr>
          <p:spPr>
            <a:xfrm>
              <a:off x="964733" y="4260246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E09FE6A3-9E77-5C4D-940D-900D65190DE2}"/>
                </a:ext>
              </a:extLst>
            </p:cNvPr>
            <p:cNvSpPr/>
            <p:nvPr/>
          </p:nvSpPr>
          <p:spPr>
            <a:xfrm>
              <a:off x="2217022" y="4260246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A8E7DBE5-6A46-D54E-A367-520AD5FD321B}"/>
                </a:ext>
              </a:extLst>
            </p:cNvPr>
            <p:cNvSpPr/>
            <p:nvPr/>
          </p:nvSpPr>
          <p:spPr>
            <a:xfrm>
              <a:off x="3469311" y="4260246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BC40FFBA-9DE8-334A-9AB8-5278A38E6743}"/>
                </a:ext>
              </a:extLst>
            </p:cNvPr>
            <p:cNvSpPr/>
            <p:nvPr/>
          </p:nvSpPr>
          <p:spPr>
            <a:xfrm>
              <a:off x="964733" y="5538252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ube 10">
              <a:extLst>
                <a:ext uri="{FF2B5EF4-FFF2-40B4-BE49-F238E27FC236}">
                  <a16:creationId xmlns:a16="http://schemas.microsoft.com/office/drawing/2014/main" id="{DA2A5AD9-2D7A-034D-9FF9-594EDB84A332}"/>
                </a:ext>
              </a:extLst>
            </p:cNvPr>
            <p:cNvSpPr/>
            <p:nvPr/>
          </p:nvSpPr>
          <p:spPr>
            <a:xfrm>
              <a:off x="2245102" y="5538252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ube 11">
              <a:extLst>
                <a:ext uri="{FF2B5EF4-FFF2-40B4-BE49-F238E27FC236}">
                  <a16:creationId xmlns:a16="http://schemas.microsoft.com/office/drawing/2014/main" id="{7CAEBA4A-9ACF-D348-8E50-1B9513AAB49D}"/>
                </a:ext>
              </a:extLst>
            </p:cNvPr>
            <p:cNvSpPr/>
            <p:nvPr/>
          </p:nvSpPr>
          <p:spPr>
            <a:xfrm>
              <a:off x="3525471" y="5538252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ube 12">
              <a:extLst>
                <a:ext uri="{FF2B5EF4-FFF2-40B4-BE49-F238E27FC236}">
                  <a16:creationId xmlns:a16="http://schemas.microsoft.com/office/drawing/2014/main" id="{024AE041-CC93-324D-AA9B-F2D34B586F19}"/>
                </a:ext>
              </a:extLst>
            </p:cNvPr>
            <p:cNvSpPr/>
            <p:nvPr/>
          </p:nvSpPr>
          <p:spPr>
            <a:xfrm>
              <a:off x="4721601" y="4260246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ube 13">
              <a:extLst>
                <a:ext uri="{FF2B5EF4-FFF2-40B4-BE49-F238E27FC236}">
                  <a16:creationId xmlns:a16="http://schemas.microsoft.com/office/drawing/2014/main" id="{5B1CB840-E81F-414A-9DDE-4B655D39AC67}"/>
                </a:ext>
              </a:extLst>
            </p:cNvPr>
            <p:cNvSpPr/>
            <p:nvPr/>
          </p:nvSpPr>
          <p:spPr>
            <a:xfrm>
              <a:off x="6086207" y="5538252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ube 14">
              <a:extLst>
                <a:ext uri="{FF2B5EF4-FFF2-40B4-BE49-F238E27FC236}">
                  <a16:creationId xmlns:a16="http://schemas.microsoft.com/office/drawing/2014/main" id="{3FC4CED3-61AB-ED46-B651-AF2669BB07C2}"/>
                </a:ext>
              </a:extLst>
            </p:cNvPr>
            <p:cNvSpPr/>
            <p:nvPr/>
          </p:nvSpPr>
          <p:spPr>
            <a:xfrm>
              <a:off x="4805840" y="5538252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Weighing scale drawing free vector download (92,038 Free vector) for  commercial use. format: ai, eps, cdr, svg vector illustration graphic art  design sort by unpopular first">
            <a:extLst>
              <a:ext uri="{FF2B5EF4-FFF2-40B4-BE49-F238E27FC236}">
                <a16:creationId xmlns:a16="http://schemas.microsoft.com/office/drawing/2014/main" id="{0B076C86-CBB2-5047-A54D-F306D2A94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657" y="650571"/>
            <a:ext cx="2133199" cy="10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14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AD807E5-5063-5848-AF78-B0259D25455A}"/>
              </a:ext>
            </a:extLst>
          </p:cNvPr>
          <p:cNvSpPr/>
          <p:nvPr/>
        </p:nvSpPr>
        <p:spPr>
          <a:xfrm>
            <a:off x="1724599" y="2257939"/>
            <a:ext cx="607807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Doc 0 : "hello world",</a:t>
            </a:r>
            <a:br>
              <a:rPr lang="en-US" sz="2800" b="1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rgbClr val="0070C0"/>
                </a:solidFill>
              </a:rPr>
              <a:t>Doc 1 : "hello",</a:t>
            </a:r>
            <a:br>
              <a:rPr lang="en-US" sz="2800" b="1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rgbClr val="0070C0"/>
                </a:solidFill>
              </a:rPr>
              <a:t>Doc 2 : "world",</a:t>
            </a:r>
            <a:br>
              <a:rPr lang="en-US" sz="2800" b="1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rgbClr val="0070C0"/>
                </a:solidFill>
              </a:rPr>
              <a:t>Doc 3 : "world world hello",</a:t>
            </a:r>
            <a:br>
              <a:rPr lang="en-US" sz="2800" b="1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rgbClr val="0070C0"/>
                </a:solidFill>
              </a:rPr>
              <a:t>Doc 4 : "</a:t>
            </a:r>
            <a:r>
              <a:rPr lang="en-US" sz="2800" b="1" dirty="0" err="1">
                <a:solidFill>
                  <a:srgbClr val="0070C0"/>
                </a:solidFill>
              </a:rPr>
              <a:t>seattle</a:t>
            </a:r>
            <a:r>
              <a:rPr lang="en-US" sz="2800" b="1" dirty="0">
                <a:solidFill>
                  <a:srgbClr val="0070C0"/>
                </a:solidFill>
              </a:rPr>
              <a:t> rains hello </a:t>
            </a:r>
            <a:r>
              <a:rPr lang="en-US" sz="2800" b="1" dirty="0" err="1">
                <a:solidFill>
                  <a:srgbClr val="0070C0"/>
                </a:solidFill>
              </a:rPr>
              <a:t>abc</a:t>
            </a:r>
            <a:r>
              <a:rPr lang="en-US" sz="2800" b="1" dirty="0">
                <a:solidFill>
                  <a:srgbClr val="0070C0"/>
                </a:solidFill>
              </a:rPr>
              <a:t> world",</a:t>
            </a:r>
            <a:br>
              <a:rPr lang="en-US" sz="2800" b="1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rgbClr val="0070C0"/>
                </a:solidFill>
              </a:rPr>
              <a:t>Doc 5: "</a:t>
            </a:r>
            <a:r>
              <a:rPr lang="en-US" sz="2800" b="1" dirty="0" err="1">
                <a:solidFill>
                  <a:srgbClr val="0070C0"/>
                </a:solidFill>
              </a:rPr>
              <a:t>sunday</a:t>
            </a:r>
            <a:r>
              <a:rPr lang="en-US" sz="2800" b="1" dirty="0">
                <a:solidFill>
                  <a:srgbClr val="0070C0"/>
                </a:solidFill>
              </a:rPr>
              <a:t> hello world fun"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7B4946-C9AE-1C46-99CF-7CD74036EDB7}"/>
              </a:ext>
            </a:extLst>
          </p:cNvPr>
          <p:cNvSpPr txBox="1"/>
          <p:nvPr/>
        </p:nvSpPr>
        <p:spPr>
          <a:xfrm>
            <a:off x="1580327" y="5568415"/>
            <a:ext cx="2295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Search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b="1" dirty="0">
                <a:solidFill>
                  <a:srgbClr val="00B050"/>
                </a:solidFill>
              </a:rPr>
              <a:t>“hello”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4FA6B1-6CF0-DD46-9565-BD9AE3D607EB}"/>
              </a:ext>
            </a:extLst>
          </p:cNvPr>
          <p:cNvSpPr txBox="1"/>
          <p:nvPr/>
        </p:nvSpPr>
        <p:spPr>
          <a:xfrm>
            <a:off x="1437452" y="6106905"/>
            <a:ext cx="3243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Returns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b="1" dirty="0">
                <a:solidFill>
                  <a:srgbClr val="00B050"/>
                </a:solidFill>
              </a:rPr>
              <a:t>[0,</a:t>
            </a:r>
            <a:r>
              <a:rPr lang="zh-CN" altLang="en-US" sz="2800" b="1" dirty="0">
                <a:solidFill>
                  <a:srgbClr val="00B050"/>
                </a:solidFill>
              </a:rPr>
              <a:t> </a:t>
            </a:r>
            <a:r>
              <a:rPr lang="en-US" altLang="zh-CN" sz="2800" b="1" dirty="0">
                <a:solidFill>
                  <a:srgbClr val="00B050"/>
                </a:solidFill>
              </a:rPr>
              <a:t>1,</a:t>
            </a:r>
            <a:r>
              <a:rPr lang="zh-CN" altLang="en-US" sz="2800" b="1" dirty="0">
                <a:solidFill>
                  <a:srgbClr val="00B050"/>
                </a:solidFill>
              </a:rPr>
              <a:t> </a:t>
            </a:r>
            <a:r>
              <a:rPr lang="en-US" altLang="zh-CN" sz="2800" b="1" dirty="0">
                <a:solidFill>
                  <a:srgbClr val="00B050"/>
                </a:solidFill>
              </a:rPr>
              <a:t>3,</a:t>
            </a:r>
            <a:r>
              <a:rPr lang="zh-CN" altLang="en-US" sz="2800" b="1" dirty="0">
                <a:solidFill>
                  <a:srgbClr val="00B050"/>
                </a:solidFill>
              </a:rPr>
              <a:t> </a:t>
            </a:r>
            <a:r>
              <a:rPr lang="en-US" altLang="zh-CN" sz="2800" b="1" dirty="0">
                <a:solidFill>
                  <a:srgbClr val="00B050"/>
                </a:solidFill>
              </a:rPr>
              <a:t>4,</a:t>
            </a:r>
            <a:r>
              <a:rPr lang="zh-CN" altLang="en-US" sz="2800" b="1" dirty="0">
                <a:solidFill>
                  <a:srgbClr val="00B050"/>
                </a:solidFill>
              </a:rPr>
              <a:t> </a:t>
            </a:r>
            <a:r>
              <a:rPr lang="en-US" altLang="zh-CN" sz="2800" b="1" dirty="0">
                <a:solidFill>
                  <a:srgbClr val="00B050"/>
                </a:solidFill>
              </a:rPr>
              <a:t>5]</a:t>
            </a:r>
            <a:endParaRPr lang="en-US" sz="2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44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AD807E5-5063-5848-AF78-B0259D25455A}"/>
              </a:ext>
            </a:extLst>
          </p:cNvPr>
          <p:cNvSpPr/>
          <p:nvPr/>
        </p:nvSpPr>
        <p:spPr>
          <a:xfrm>
            <a:off x="1724599" y="2257939"/>
            <a:ext cx="607807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Doc 0 : "hello world",</a:t>
            </a:r>
            <a:br>
              <a:rPr lang="en-US" sz="2800" b="1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rgbClr val="0070C0"/>
                </a:solidFill>
              </a:rPr>
              <a:t>Doc 1 : "hello",</a:t>
            </a:r>
            <a:br>
              <a:rPr lang="en-US" sz="2800" b="1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rgbClr val="0070C0"/>
                </a:solidFill>
              </a:rPr>
              <a:t>Doc 2 : "world",</a:t>
            </a:r>
            <a:br>
              <a:rPr lang="en-US" sz="2800" b="1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rgbClr val="0070C0"/>
                </a:solidFill>
              </a:rPr>
              <a:t>Doc 3 : "world world hello",</a:t>
            </a:r>
            <a:br>
              <a:rPr lang="en-US" sz="2800" b="1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rgbClr val="0070C0"/>
                </a:solidFill>
              </a:rPr>
              <a:t>Doc 4 : "</a:t>
            </a:r>
            <a:r>
              <a:rPr lang="en-US" sz="2800" b="1" dirty="0" err="1">
                <a:solidFill>
                  <a:srgbClr val="0070C0"/>
                </a:solidFill>
              </a:rPr>
              <a:t>seattle</a:t>
            </a:r>
            <a:r>
              <a:rPr lang="en-US" sz="2800" b="1" dirty="0">
                <a:solidFill>
                  <a:srgbClr val="0070C0"/>
                </a:solidFill>
              </a:rPr>
              <a:t> rains hello </a:t>
            </a:r>
            <a:r>
              <a:rPr lang="en-US" sz="2800" b="1" dirty="0" err="1">
                <a:solidFill>
                  <a:srgbClr val="0070C0"/>
                </a:solidFill>
              </a:rPr>
              <a:t>abc</a:t>
            </a:r>
            <a:r>
              <a:rPr lang="en-US" sz="2800" b="1" dirty="0">
                <a:solidFill>
                  <a:srgbClr val="0070C0"/>
                </a:solidFill>
              </a:rPr>
              <a:t> world",</a:t>
            </a:r>
            <a:br>
              <a:rPr lang="en-US" sz="2800" b="1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rgbClr val="0070C0"/>
                </a:solidFill>
              </a:rPr>
              <a:t>Doc 5: "</a:t>
            </a:r>
            <a:r>
              <a:rPr lang="en-US" sz="2800" b="1" dirty="0" err="1">
                <a:solidFill>
                  <a:srgbClr val="0070C0"/>
                </a:solidFill>
              </a:rPr>
              <a:t>sunday</a:t>
            </a:r>
            <a:r>
              <a:rPr lang="en-US" sz="2800" b="1" dirty="0">
                <a:solidFill>
                  <a:srgbClr val="0070C0"/>
                </a:solidFill>
              </a:rPr>
              <a:t> hello world fun"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7B4946-C9AE-1C46-99CF-7CD74036EDB7}"/>
              </a:ext>
            </a:extLst>
          </p:cNvPr>
          <p:cNvSpPr txBox="1"/>
          <p:nvPr/>
        </p:nvSpPr>
        <p:spPr>
          <a:xfrm>
            <a:off x="1580327" y="5568415"/>
            <a:ext cx="2939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Search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b="1" dirty="0">
                <a:solidFill>
                  <a:srgbClr val="00B050"/>
                </a:solidFill>
              </a:rPr>
              <a:t>“</a:t>
            </a:r>
            <a:r>
              <a:rPr lang="en-US" sz="2800" b="1" dirty="0" err="1">
                <a:solidFill>
                  <a:srgbClr val="00B050"/>
                </a:solidFill>
              </a:rPr>
              <a:t>seattle</a:t>
            </a:r>
            <a:r>
              <a:rPr lang="en-US" sz="2800" b="1" dirty="0">
                <a:solidFill>
                  <a:srgbClr val="00B050"/>
                </a:solidFill>
              </a:rPr>
              <a:t> ra”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4FA6B1-6CF0-DD46-9565-BD9AE3D607EB}"/>
              </a:ext>
            </a:extLst>
          </p:cNvPr>
          <p:cNvSpPr txBox="1"/>
          <p:nvPr/>
        </p:nvSpPr>
        <p:spPr>
          <a:xfrm>
            <a:off x="1580327" y="6106320"/>
            <a:ext cx="1630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Returns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b="1" dirty="0">
                <a:solidFill>
                  <a:srgbClr val="00B050"/>
                </a:solidFill>
              </a:rPr>
              <a:t>[]</a:t>
            </a:r>
            <a:endParaRPr lang="en-US" sz="2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47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AD807E5-5063-5848-AF78-B0259D25455A}"/>
              </a:ext>
            </a:extLst>
          </p:cNvPr>
          <p:cNvSpPr/>
          <p:nvPr/>
        </p:nvSpPr>
        <p:spPr>
          <a:xfrm>
            <a:off x="1724599" y="2257939"/>
            <a:ext cx="607807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Doc 0 : "hello world",</a:t>
            </a:r>
            <a:br>
              <a:rPr lang="en-US" sz="2800" b="1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rgbClr val="0070C0"/>
                </a:solidFill>
              </a:rPr>
              <a:t>Doc 1 : "hello",</a:t>
            </a:r>
            <a:br>
              <a:rPr lang="en-US" sz="2800" b="1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rgbClr val="0070C0"/>
                </a:solidFill>
              </a:rPr>
              <a:t>Doc 2 : "world",</a:t>
            </a:r>
            <a:br>
              <a:rPr lang="en-US" sz="2800" b="1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rgbClr val="0070C0"/>
                </a:solidFill>
              </a:rPr>
              <a:t>Doc 3 : "world world hello",</a:t>
            </a:r>
            <a:br>
              <a:rPr lang="en-US" sz="2800" b="1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rgbClr val="0070C0"/>
                </a:solidFill>
              </a:rPr>
              <a:t>Doc 4 : "</a:t>
            </a:r>
            <a:r>
              <a:rPr lang="en-US" sz="2800" b="1" dirty="0" err="1">
                <a:solidFill>
                  <a:srgbClr val="0070C0"/>
                </a:solidFill>
              </a:rPr>
              <a:t>seattle</a:t>
            </a:r>
            <a:r>
              <a:rPr lang="en-US" sz="2800" b="1" dirty="0">
                <a:solidFill>
                  <a:srgbClr val="0070C0"/>
                </a:solidFill>
              </a:rPr>
              <a:t> rains hello </a:t>
            </a:r>
            <a:r>
              <a:rPr lang="en-US" sz="2800" b="1" dirty="0" err="1">
                <a:solidFill>
                  <a:srgbClr val="0070C0"/>
                </a:solidFill>
              </a:rPr>
              <a:t>abc</a:t>
            </a:r>
            <a:r>
              <a:rPr lang="en-US" sz="2800" b="1" dirty="0">
                <a:solidFill>
                  <a:srgbClr val="0070C0"/>
                </a:solidFill>
              </a:rPr>
              <a:t> world",</a:t>
            </a:r>
            <a:br>
              <a:rPr lang="en-US" sz="2800" b="1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rgbClr val="0070C0"/>
                </a:solidFill>
              </a:rPr>
              <a:t>Doc 5: "</a:t>
            </a:r>
            <a:r>
              <a:rPr lang="en-US" sz="2800" b="1" dirty="0" err="1">
                <a:solidFill>
                  <a:srgbClr val="0070C0"/>
                </a:solidFill>
              </a:rPr>
              <a:t>sunday</a:t>
            </a:r>
            <a:r>
              <a:rPr lang="en-US" sz="2800" b="1" dirty="0">
                <a:solidFill>
                  <a:srgbClr val="0070C0"/>
                </a:solidFill>
              </a:rPr>
              <a:t> hello world fun"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7B4946-C9AE-1C46-99CF-7CD74036EDB7}"/>
              </a:ext>
            </a:extLst>
          </p:cNvPr>
          <p:cNvSpPr txBox="1"/>
          <p:nvPr/>
        </p:nvSpPr>
        <p:spPr>
          <a:xfrm>
            <a:off x="1580327" y="5568415"/>
            <a:ext cx="3187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Search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b="1" dirty="0">
                <a:solidFill>
                  <a:srgbClr val="00B050"/>
                </a:solidFill>
              </a:rPr>
              <a:t>“</a:t>
            </a:r>
            <a:r>
              <a:rPr lang="en-US" altLang="zh-CN" sz="2800" b="1" dirty="0" err="1">
                <a:solidFill>
                  <a:srgbClr val="00B050"/>
                </a:solidFill>
              </a:rPr>
              <a:t>sunday</a:t>
            </a:r>
            <a:r>
              <a:rPr lang="zh-CN" altLang="en-US" sz="2800" b="1" dirty="0">
                <a:solidFill>
                  <a:srgbClr val="00B050"/>
                </a:solidFill>
              </a:rPr>
              <a:t> </a:t>
            </a:r>
            <a:r>
              <a:rPr lang="en-US" altLang="zh-CN" sz="2800" b="1" dirty="0">
                <a:solidFill>
                  <a:srgbClr val="00B050"/>
                </a:solidFill>
              </a:rPr>
              <a:t>fun</a:t>
            </a:r>
            <a:r>
              <a:rPr lang="en-US" sz="2800" b="1" dirty="0">
                <a:solidFill>
                  <a:srgbClr val="00B050"/>
                </a:solidFill>
              </a:rPr>
              <a:t>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4FA6B1-6CF0-DD46-9565-BD9AE3D607EB}"/>
              </a:ext>
            </a:extLst>
          </p:cNvPr>
          <p:cNvSpPr txBox="1"/>
          <p:nvPr/>
        </p:nvSpPr>
        <p:spPr>
          <a:xfrm>
            <a:off x="1580327" y="6091635"/>
            <a:ext cx="1630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Returns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b="1" dirty="0">
                <a:solidFill>
                  <a:srgbClr val="00B050"/>
                </a:solidFill>
              </a:rPr>
              <a:t>[]</a:t>
            </a:r>
            <a:endParaRPr lang="en-US" sz="2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84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A748437-B4A2-374E-95BD-7A028319F96E}"/>
              </a:ext>
            </a:extLst>
          </p:cNvPr>
          <p:cNvSpPr/>
          <p:nvPr/>
        </p:nvSpPr>
        <p:spPr>
          <a:xfrm>
            <a:off x="4866864" y="4768273"/>
            <a:ext cx="1602557" cy="1732352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4B2E83"/>
                </a:solidFill>
              </a:rPr>
              <a:t>Searcher</a:t>
            </a:r>
            <a:endParaRPr lang="en-US" dirty="0">
              <a:solidFill>
                <a:srgbClr val="4B2E83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A326B2-75D5-2746-8B90-3D48D6A57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Indexing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9308CA1-2F09-954A-ACD4-F910BCA4CC64}"/>
              </a:ext>
            </a:extLst>
          </p:cNvPr>
          <p:cNvSpPr/>
          <p:nvPr/>
        </p:nvSpPr>
        <p:spPr>
          <a:xfrm>
            <a:off x="4866863" y="3592100"/>
            <a:ext cx="1602557" cy="603315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4B2E83"/>
                </a:solidFill>
              </a:rPr>
              <a:t>Indexer</a:t>
            </a:r>
            <a:endParaRPr lang="en-US" dirty="0">
              <a:solidFill>
                <a:srgbClr val="4B2E8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0D3155-59DB-F547-9AAE-0D8CF28DF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124" y="1408324"/>
            <a:ext cx="3452337" cy="1545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BCCC5D20-7B8B-0B45-A32F-CB2A7E23B423}"/>
              </a:ext>
            </a:extLst>
          </p:cNvPr>
          <p:cNvSpPr/>
          <p:nvPr/>
        </p:nvSpPr>
        <p:spPr>
          <a:xfrm>
            <a:off x="5350507" y="3113869"/>
            <a:ext cx="603315" cy="404017"/>
          </a:xfrm>
          <a:prstGeom prst="down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lded Corner 7">
            <a:extLst>
              <a:ext uri="{FF2B5EF4-FFF2-40B4-BE49-F238E27FC236}">
                <a16:creationId xmlns:a16="http://schemas.microsoft.com/office/drawing/2014/main" id="{278E4EE5-64CB-B64F-9658-A63F440A557E}"/>
              </a:ext>
            </a:extLst>
          </p:cNvPr>
          <p:cNvSpPr/>
          <p:nvPr/>
        </p:nvSpPr>
        <p:spPr>
          <a:xfrm>
            <a:off x="5129772" y="4962366"/>
            <a:ext cx="1044786" cy="388189"/>
          </a:xfrm>
          <a:prstGeom prst="foldedCorner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Index</a:t>
            </a:r>
            <a:endParaRPr lang="en-US" dirty="0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DD04D1AB-DAF6-CF4E-BFF5-3020FAA70370}"/>
              </a:ext>
            </a:extLst>
          </p:cNvPr>
          <p:cNvSpPr/>
          <p:nvPr/>
        </p:nvSpPr>
        <p:spPr>
          <a:xfrm>
            <a:off x="5336634" y="4271319"/>
            <a:ext cx="603315" cy="404017"/>
          </a:xfrm>
          <a:prstGeom prst="down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F306181-5942-604F-A125-5F65787A37E1}"/>
              </a:ext>
            </a:extLst>
          </p:cNvPr>
          <p:cNvGrpSpPr/>
          <p:nvPr/>
        </p:nvGrpSpPr>
        <p:grpSpPr>
          <a:xfrm>
            <a:off x="408848" y="5165889"/>
            <a:ext cx="4458016" cy="369332"/>
            <a:chOff x="408848" y="5165889"/>
            <a:chExt cx="4458016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9989C0-0FCB-D846-B770-4C4D43978BC8}"/>
                </a:ext>
              </a:extLst>
            </p:cNvPr>
            <p:cNvSpPr txBox="1"/>
            <p:nvPr/>
          </p:nvSpPr>
          <p:spPr>
            <a:xfrm>
              <a:off x="408848" y="5165889"/>
              <a:ext cx="812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Search</a:t>
              </a:r>
              <a:endParaRPr lang="en-US" dirty="0"/>
            </a:p>
          </p:txBody>
        </p:sp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9E47F794-B2CD-AE44-A3CD-5C484FCA291E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V="1">
              <a:off x="1221699" y="5165889"/>
              <a:ext cx="3645165" cy="184666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  <a:prstDash val="sysDash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AD3D1D2-D9AA-CB41-9DC3-A1FD7A15498A}"/>
              </a:ext>
            </a:extLst>
          </p:cNvPr>
          <p:cNvGrpSpPr/>
          <p:nvPr/>
        </p:nvGrpSpPr>
        <p:grpSpPr>
          <a:xfrm>
            <a:off x="408848" y="5736210"/>
            <a:ext cx="4458016" cy="394234"/>
            <a:chOff x="408848" y="5736210"/>
            <a:chExt cx="4458016" cy="394234"/>
          </a:xfrm>
        </p:grpSpPr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90DEA434-DBB7-E14C-B1F3-80BB498C4309}"/>
                </a:ext>
              </a:extLst>
            </p:cNvPr>
            <p:cNvCxnSpPr>
              <a:cxnSpLocks/>
            </p:cNvCxnSpPr>
            <p:nvPr/>
          </p:nvCxnSpPr>
          <p:spPr>
            <a:xfrm>
              <a:off x="1221699" y="5920876"/>
              <a:ext cx="3645165" cy="209568"/>
            </a:xfrm>
            <a:prstGeom prst="bentConnector3">
              <a:avLst>
                <a:gd name="adj1" fmla="val 53103"/>
              </a:avLst>
            </a:prstGeom>
            <a:ln w="19050">
              <a:solidFill>
                <a:srgbClr val="C00000"/>
              </a:solidFill>
              <a:prstDash val="sysDash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0365E14-6005-E248-93AD-90ED272AFE1A}"/>
                </a:ext>
              </a:extLst>
            </p:cNvPr>
            <p:cNvSpPr txBox="1"/>
            <p:nvPr/>
          </p:nvSpPr>
          <p:spPr>
            <a:xfrm>
              <a:off x="408848" y="5736210"/>
              <a:ext cx="812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Search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0396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" grpId="0" animBg="1"/>
      <p:bldP spid="6" grpId="0" animBg="1"/>
      <p:bldP spid="8" grpId="0" animBg="1"/>
      <p:bldP spid="1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15D9F9-3CE8-8F44-B0D3-C20E8E2D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Indexing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D807E5-5063-5848-AF78-B0259D25455A}"/>
              </a:ext>
            </a:extLst>
          </p:cNvPr>
          <p:cNvSpPr/>
          <p:nvPr/>
        </p:nvSpPr>
        <p:spPr>
          <a:xfrm>
            <a:off x="5022877" y="497994"/>
            <a:ext cx="607807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Doc 0 : "</a:t>
            </a:r>
            <a:r>
              <a:rPr lang="en-US" b="1" dirty="0">
                <a:solidFill>
                  <a:srgbClr val="00B050"/>
                </a:solidFill>
              </a:rPr>
              <a:t>hello world</a:t>
            </a:r>
            <a:r>
              <a:rPr lang="en-US" b="1" dirty="0">
                <a:solidFill>
                  <a:srgbClr val="0070C0"/>
                </a:solidFill>
              </a:rPr>
              <a:t>",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Doc 1 : "hello",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Doc 2 : "world",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Doc 3 : "world </a:t>
            </a:r>
            <a:r>
              <a:rPr lang="en-US" b="1" strike="sngStrike" dirty="0">
                <a:solidFill>
                  <a:srgbClr val="FF0000"/>
                </a:solidFill>
              </a:rPr>
              <a:t>world hello</a:t>
            </a:r>
            <a:r>
              <a:rPr lang="en-US" b="1" dirty="0">
                <a:solidFill>
                  <a:srgbClr val="0070C0"/>
                </a:solidFill>
              </a:rPr>
              <a:t>",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Doc 4 : "</a:t>
            </a:r>
            <a:r>
              <a:rPr lang="en-US" b="1" dirty="0" err="1">
                <a:solidFill>
                  <a:srgbClr val="0070C0"/>
                </a:solidFill>
              </a:rPr>
              <a:t>seattle</a:t>
            </a:r>
            <a:r>
              <a:rPr lang="en-US" b="1" dirty="0">
                <a:solidFill>
                  <a:srgbClr val="0070C0"/>
                </a:solidFill>
              </a:rPr>
              <a:t> rains hello </a:t>
            </a:r>
            <a:r>
              <a:rPr lang="en-US" b="1" dirty="0" err="1">
                <a:solidFill>
                  <a:srgbClr val="0070C0"/>
                </a:solidFill>
              </a:rPr>
              <a:t>abc</a:t>
            </a:r>
            <a:r>
              <a:rPr lang="en-US" b="1" dirty="0">
                <a:solidFill>
                  <a:srgbClr val="0070C0"/>
                </a:solidFill>
              </a:rPr>
              <a:t> world",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Doc 5: "</a:t>
            </a:r>
            <a:r>
              <a:rPr lang="en-US" b="1" dirty="0" err="1">
                <a:solidFill>
                  <a:srgbClr val="0070C0"/>
                </a:solidFill>
              </a:rPr>
              <a:t>sunday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hello world</a:t>
            </a:r>
            <a:r>
              <a:rPr lang="en-US" b="1" dirty="0">
                <a:solidFill>
                  <a:srgbClr val="0070C0"/>
                </a:solidFill>
              </a:rPr>
              <a:t> fun"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9296C9-DC5A-8345-81B5-E91560C6489C}"/>
              </a:ext>
            </a:extLst>
          </p:cNvPr>
          <p:cNvSpPr txBox="1"/>
          <p:nvPr/>
        </p:nvSpPr>
        <p:spPr>
          <a:xfrm>
            <a:off x="4572000" y="2185314"/>
            <a:ext cx="2149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Search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“hello world”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1A9B00-D6A7-3344-8C24-A892F1E57A44}"/>
              </a:ext>
            </a:extLst>
          </p:cNvPr>
          <p:cNvSpPr txBox="1"/>
          <p:nvPr/>
        </p:nvSpPr>
        <p:spPr>
          <a:xfrm>
            <a:off x="2772808" y="4074532"/>
            <a:ext cx="3905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word </a:t>
            </a:r>
            <a:r>
              <a:rPr lang="en-US" sz="2400" b="1" dirty="0">
                <a:solidFill>
                  <a:srgbClr val="0070C0"/>
                </a:solidFill>
                <a:sym typeface="Wingdings" pitchFamily="2" charset="2"/>
              </a:rPr>
              <a:t> document + location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5339E-4902-EC40-9ED8-F64A7EFCF126}"/>
              </a:ext>
            </a:extLst>
          </p:cNvPr>
          <p:cNvSpPr txBox="1"/>
          <p:nvPr/>
        </p:nvSpPr>
        <p:spPr>
          <a:xfrm>
            <a:off x="1159161" y="4045686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Indexing</a:t>
            </a:r>
            <a:r>
              <a:rPr lang="en-US" sz="2400" dirty="0"/>
              <a:t>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9F312E-BD7B-0D4D-B86A-787A09F74D57}"/>
              </a:ext>
            </a:extLst>
          </p:cNvPr>
          <p:cNvSpPr txBox="1"/>
          <p:nvPr/>
        </p:nvSpPr>
        <p:spPr>
          <a:xfrm>
            <a:off x="1989773" y="4672686"/>
            <a:ext cx="468878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hello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 	document{0, location{0}}</a:t>
            </a:r>
          </a:p>
          <a:p>
            <a:r>
              <a:rPr lang="en-US" sz="2400" dirty="0">
                <a:sym typeface="Wingdings" pitchFamily="2" charset="2"/>
              </a:rPr>
              <a:t>			document{1, location{0}}</a:t>
            </a:r>
          </a:p>
          <a:p>
            <a:r>
              <a:rPr lang="en-US" sz="2400" dirty="0">
                <a:sym typeface="Wingdings" pitchFamily="2" charset="2"/>
              </a:rPr>
              <a:t>			document{3, location{2}}</a:t>
            </a:r>
          </a:p>
          <a:p>
            <a:r>
              <a:rPr lang="en-US" sz="2400" dirty="0">
                <a:sym typeface="Wingdings" pitchFamily="2" charset="2"/>
              </a:rPr>
              <a:t>			document{4, location{2}}</a:t>
            </a:r>
          </a:p>
          <a:p>
            <a:r>
              <a:rPr lang="en-US" sz="2400" dirty="0">
                <a:sym typeface="Wingdings" pitchFamily="2" charset="2"/>
              </a:rPr>
              <a:t>			document{5, location{1}}</a:t>
            </a:r>
          </a:p>
        </p:txBody>
      </p:sp>
    </p:spTree>
    <p:extLst>
      <p:ext uri="{BB962C8B-B14F-4D97-AF65-F5344CB8AC3E}">
        <p14:creationId xmlns:p14="http://schemas.microsoft.com/office/powerpoint/2010/main" val="114950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15D9F9-3CE8-8F44-B0D3-C20E8E2D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Indexing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D807E5-5063-5848-AF78-B0259D25455A}"/>
              </a:ext>
            </a:extLst>
          </p:cNvPr>
          <p:cNvSpPr/>
          <p:nvPr/>
        </p:nvSpPr>
        <p:spPr>
          <a:xfrm>
            <a:off x="5022877" y="497994"/>
            <a:ext cx="607807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Doc 0 : "</a:t>
            </a:r>
            <a:r>
              <a:rPr lang="en-US" b="1" dirty="0">
                <a:solidFill>
                  <a:srgbClr val="00B050"/>
                </a:solidFill>
              </a:rPr>
              <a:t>hello world</a:t>
            </a:r>
            <a:r>
              <a:rPr lang="en-US" b="1" dirty="0">
                <a:solidFill>
                  <a:srgbClr val="0070C0"/>
                </a:solidFill>
              </a:rPr>
              <a:t>",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Doc 1 : "hello",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Doc 2 : "world",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Doc 3 : "world </a:t>
            </a:r>
            <a:r>
              <a:rPr lang="en-US" b="1" strike="sngStrike" dirty="0">
                <a:solidFill>
                  <a:srgbClr val="FF0000"/>
                </a:solidFill>
              </a:rPr>
              <a:t>world hello</a:t>
            </a:r>
            <a:r>
              <a:rPr lang="en-US" b="1" dirty="0">
                <a:solidFill>
                  <a:srgbClr val="0070C0"/>
                </a:solidFill>
              </a:rPr>
              <a:t>",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Doc 4 : "</a:t>
            </a:r>
            <a:r>
              <a:rPr lang="en-US" b="1" dirty="0" err="1">
                <a:solidFill>
                  <a:srgbClr val="0070C0"/>
                </a:solidFill>
              </a:rPr>
              <a:t>seattle</a:t>
            </a:r>
            <a:r>
              <a:rPr lang="en-US" b="1" dirty="0">
                <a:solidFill>
                  <a:srgbClr val="0070C0"/>
                </a:solidFill>
              </a:rPr>
              <a:t> rains hello </a:t>
            </a:r>
            <a:r>
              <a:rPr lang="en-US" b="1" dirty="0" err="1">
                <a:solidFill>
                  <a:srgbClr val="0070C0"/>
                </a:solidFill>
              </a:rPr>
              <a:t>abc</a:t>
            </a:r>
            <a:r>
              <a:rPr lang="en-US" b="1" dirty="0">
                <a:solidFill>
                  <a:srgbClr val="0070C0"/>
                </a:solidFill>
              </a:rPr>
              <a:t> world",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Doc 5: "</a:t>
            </a:r>
            <a:r>
              <a:rPr lang="en-US" b="1" dirty="0" err="1">
                <a:solidFill>
                  <a:srgbClr val="0070C0"/>
                </a:solidFill>
              </a:rPr>
              <a:t>sunday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hello world</a:t>
            </a:r>
            <a:r>
              <a:rPr lang="en-US" b="1" dirty="0">
                <a:solidFill>
                  <a:srgbClr val="0070C0"/>
                </a:solidFill>
              </a:rPr>
              <a:t> fun"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9296C9-DC5A-8345-81B5-E91560C6489C}"/>
              </a:ext>
            </a:extLst>
          </p:cNvPr>
          <p:cNvSpPr txBox="1"/>
          <p:nvPr/>
        </p:nvSpPr>
        <p:spPr>
          <a:xfrm>
            <a:off x="4678852" y="2229584"/>
            <a:ext cx="2149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Search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“hello world”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5339E-4902-EC40-9ED8-F64A7EFCF126}"/>
              </a:ext>
            </a:extLst>
          </p:cNvPr>
          <p:cNvSpPr txBox="1"/>
          <p:nvPr/>
        </p:nvSpPr>
        <p:spPr>
          <a:xfrm>
            <a:off x="368585" y="4488020"/>
            <a:ext cx="329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Information</a:t>
            </a:r>
            <a:r>
              <a:rPr lang="zh-CN" altLang="en-US" b="1" dirty="0"/>
              <a:t> </a:t>
            </a:r>
            <a:r>
              <a:rPr lang="en-US" altLang="zh-CN" b="1" dirty="0"/>
              <a:t>required</a:t>
            </a:r>
            <a:r>
              <a:rPr lang="zh-CN" altLang="en-US" b="1" dirty="0"/>
              <a:t> </a:t>
            </a:r>
            <a:r>
              <a:rPr lang="en-US" altLang="zh-CN" b="1" dirty="0"/>
              <a:t>for</a:t>
            </a:r>
            <a:r>
              <a:rPr lang="zh-CN" altLang="en-US" b="1" dirty="0"/>
              <a:t> </a:t>
            </a:r>
            <a:r>
              <a:rPr lang="en-US" altLang="zh-CN" b="1" dirty="0"/>
              <a:t>search: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7330D7-BAA1-034F-BDB4-48E2BD581BDD}"/>
              </a:ext>
            </a:extLst>
          </p:cNvPr>
          <p:cNvSpPr txBox="1"/>
          <p:nvPr/>
        </p:nvSpPr>
        <p:spPr>
          <a:xfrm>
            <a:off x="4124324" y="4008485"/>
            <a:ext cx="4149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Which</a:t>
            </a:r>
            <a:r>
              <a:rPr lang="zh-CN" altLang="en-US" sz="2000" dirty="0"/>
              <a:t> </a:t>
            </a:r>
            <a:r>
              <a:rPr lang="en-US" altLang="zh-CN" sz="2000" dirty="0"/>
              <a:t>document</a:t>
            </a:r>
            <a:r>
              <a:rPr lang="zh-CN" altLang="en-US" sz="2000" dirty="0"/>
              <a:t> </a:t>
            </a:r>
            <a:r>
              <a:rPr lang="en-US" altLang="zh-CN" sz="2000" dirty="0"/>
              <a:t>contains</a:t>
            </a:r>
            <a:r>
              <a:rPr lang="zh-CN" altLang="en-US" sz="2000" dirty="0"/>
              <a:t> </a:t>
            </a:r>
            <a:r>
              <a:rPr lang="en-US" altLang="zh-CN" sz="2000" dirty="0"/>
              <a:t>both</a:t>
            </a:r>
            <a:r>
              <a:rPr lang="zh-CN" altLang="en-US" sz="2000" dirty="0"/>
              <a:t> </a:t>
            </a:r>
            <a:r>
              <a:rPr lang="en-US" altLang="zh-CN" sz="2000" dirty="0"/>
              <a:t>words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1675B9-DF24-0543-B7F0-41BC7A901BEB}"/>
              </a:ext>
            </a:extLst>
          </p:cNvPr>
          <p:cNvSpPr txBox="1"/>
          <p:nvPr/>
        </p:nvSpPr>
        <p:spPr>
          <a:xfrm>
            <a:off x="4124325" y="5019282"/>
            <a:ext cx="4415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Location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each</a:t>
            </a:r>
            <a:r>
              <a:rPr lang="zh-CN" altLang="en-US" sz="2000" dirty="0"/>
              <a:t> </a:t>
            </a:r>
            <a:r>
              <a:rPr lang="en-US" altLang="zh-CN" sz="2000" dirty="0"/>
              <a:t>word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each</a:t>
            </a:r>
            <a:r>
              <a:rPr lang="zh-CN" altLang="en-US" sz="2000" dirty="0"/>
              <a:t> </a:t>
            </a:r>
            <a:r>
              <a:rPr lang="en-US" altLang="zh-CN" sz="2000" dirty="0"/>
              <a:t>document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518403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15D9F9-3CE8-8F44-B0D3-C20E8E2D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Indexing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D807E5-5063-5848-AF78-B0259D25455A}"/>
              </a:ext>
            </a:extLst>
          </p:cNvPr>
          <p:cNvSpPr/>
          <p:nvPr/>
        </p:nvSpPr>
        <p:spPr>
          <a:xfrm>
            <a:off x="5022877" y="497994"/>
            <a:ext cx="607807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Doc 0 : "</a:t>
            </a:r>
            <a:r>
              <a:rPr lang="en-US" b="1" dirty="0">
                <a:solidFill>
                  <a:srgbClr val="00B050"/>
                </a:solidFill>
              </a:rPr>
              <a:t>hello world</a:t>
            </a:r>
            <a:r>
              <a:rPr lang="en-US" b="1" dirty="0">
                <a:solidFill>
                  <a:srgbClr val="0070C0"/>
                </a:solidFill>
              </a:rPr>
              <a:t>",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Doc 1 : "hello",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Doc 2 : "world",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Doc 3 : "world </a:t>
            </a:r>
            <a:r>
              <a:rPr lang="en-US" b="1" strike="sngStrike" dirty="0">
                <a:solidFill>
                  <a:srgbClr val="FF0000"/>
                </a:solidFill>
              </a:rPr>
              <a:t>world hello</a:t>
            </a:r>
            <a:r>
              <a:rPr lang="en-US" b="1" dirty="0">
                <a:solidFill>
                  <a:srgbClr val="0070C0"/>
                </a:solidFill>
              </a:rPr>
              <a:t>",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Doc 4 : "</a:t>
            </a:r>
            <a:r>
              <a:rPr lang="en-US" b="1" dirty="0" err="1">
                <a:solidFill>
                  <a:srgbClr val="0070C0"/>
                </a:solidFill>
              </a:rPr>
              <a:t>seattle</a:t>
            </a:r>
            <a:r>
              <a:rPr lang="en-US" b="1" dirty="0">
                <a:solidFill>
                  <a:srgbClr val="0070C0"/>
                </a:solidFill>
              </a:rPr>
              <a:t> rains hello </a:t>
            </a:r>
            <a:r>
              <a:rPr lang="en-US" b="1" dirty="0" err="1">
                <a:solidFill>
                  <a:srgbClr val="0070C0"/>
                </a:solidFill>
              </a:rPr>
              <a:t>abc</a:t>
            </a:r>
            <a:r>
              <a:rPr lang="en-US" b="1" dirty="0">
                <a:solidFill>
                  <a:srgbClr val="0070C0"/>
                </a:solidFill>
              </a:rPr>
              <a:t> world",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Doc 5: "</a:t>
            </a:r>
            <a:r>
              <a:rPr lang="en-US" b="1" dirty="0" err="1">
                <a:solidFill>
                  <a:srgbClr val="0070C0"/>
                </a:solidFill>
              </a:rPr>
              <a:t>sunday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hello world</a:t>
            </a:r>
            <a:r>
              <a:rPr lang="en-US" b="1" dirty="0">
                <a:solidFill>
                  <a:srgbClr val="0070C0"/>
                </a:solidFill>
              </a:rPr>
              <a:t> fun"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9296C9-DC5A-8345-81B5-E91560C6489C}"/>
              </a:ext>
            </a:extLst>
          </p:cNvPr>
          <p:cNvSpPr txBox="1"/>
          <p:nvPr/>
        </p:nvSpPr>
        <p:spPr>
          <a:xfrm>
            <a:off x="4678852" y="2229584"/>
            <a:ext cx="2149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Search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“hello world”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5339E-4902-EC40-9ED8-F64A7EFCF126}"/>
              </a:ext>
            </a:extLst>
          </p:cNvPr>
          <p:cNvSpPr txBox="1"/>
          <p:nvPr/>
        </p:nvSpPr>
        <p:spPr>
          <a:xfrm>
            <a:off x="340010" y="3516470"/>
            <a:ext cx="329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Information</a:t>
            </a:r>
            <a:r>
              <a:rPr lang="zh-CN" altLang="en-US" b="1" dirty="0"/>
              <a:t> </a:t>
            </a:r>
            <a:r>
              <a:rPr lang="en-US" altLang="zh-CN" b="1" dirty="0"/>
              <a:t>required</a:t>
            </a:r>
            <a:r>
              <a:rPr lang="zh-CN" altLang="en-US" b="1" dirty="0"/>
              <a:t> </a:t>
            </a:r>
            <a:r>
              <a:rPr lang="en-US" altLang="zh-CN" b="1" dirty="0"/>
              <a:t>for</a:t>
            </a:r>
            <a:r>
              <a:rPr lang="zh-CN" altLang="en-US" b="1" dirty="0"/>
              <a:t> </a:t>
            </a:r>
            <a:r>
              <a:rPr lang="en-US" altLang="zh-CN" b="1" dirty="0"/>
              <a:t>search: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7330D7-BAA1-034F-BDB4-48E2BD581BDD}"/>
              </a:ext>
            </a:extLst>
          </p:cNvPr>
          <p:cNvSpPr txBox="1"/>
          <p:nvPr/>
        </p:nvSpPr>
        <p:spPr>
          <a:xfrm>
            <a:off x="4095749" y="3036935"/>
            <a:ext cx="4149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Which</a:t>
            </a:r>
            <a:r>
              <a:rPr lang="zh-CN" altLang="en-US" sz="2000" dirty="0"/>
              <a:t> </a:t>
            </a:r>
            <a:r>
              <a:rPr lang="en-US" altLang="zh-CN" sz="2000" dirty="0"/>
              <a:t>document</a:t>
            </a:r>
            <a:r>
              <a:rPr lang="zh-CN" altLang="en-US" sz="2000" dirty="0"/>
              <a:t> </a:t>
            </a:r>
            <a:r>
              <a:rPr lang="en-US" altLang="zh-CN" sz="2000" dirty="0"/>
              <a:t>contains</a:t>
            </a:r>
            <a:r>
              <a:rPr lang="zh-CN" altLang="en-US" sz="2000" dirty="0"/>
              <a:t> </a:t>
            </a:r>
            <a:r>
              <a:rPr lang="en-US" altLang="zh-CN" sz="2000" dirty="0"/>
              <a:t>both</a:t>
            </a:r>
            <a:r>
              <a:rPr lang="zh-CN" altLang="en-US" sz="2000" dirty="0"/>
              <a:t> </a:t>
            </a:r>
            <a:r>
              <a:rPr lang="en-US" altLang="zh-CN" sz="2000" dirty="0"/>
              <a:t>words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1675B9-DF24-0543-B7F0-41BC7A901BEB}"/>
              </a:ext>
            </a:extLst>
          </p:cNvPr>
          <p:cNvSpPr txBox="1"/>
          <p:nvPr/>
        </p:nvSpPr>
        <p:spPr>
          <a:xfrm>
            <a:off x="4095750" y="4047732"/>
            <a:ext cx="4415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Location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each</a:t>
            </a:r>
            <a:r>
              <a:rPr lang="zh-CN" altLang="en-US" sz="2000" dirty="0"/>
              <a:t> </a:t>
            </a:r>
            <a:r>
              <a:rPr lang="en-US" altLang="zh-CN" sz="2000" dirty="0"/>
              <a:t>word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each</a:t>
            </a:r>
            <a:r>
              <a:rPr lang="zh-CN" altLang="en-US" sz="2000" dirty="0"/>
              <a:t> </a:t>
            </a:r>
            <a:r>
              <a:rPr lang="en-US" altLang="zh-CN" sz="2000" dirty="0"/>
              <a:t>document</a:t>
            </a: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71214F-55EA-3B49-A41A-2BE0D58622AC}"/>
              </a:ext>
            </a:extLst>
          </p:cNvPr>
          <p:cNvSpPr txBox="1"/>
          <p:nvPr/>
        </p:nvSpPr>
        <p:spPr>
          <a:xfrm>
            <a:off x="5129205" y="3516470"/>
            <a:ext cx="2082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documents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AC927F-75D5-C744-8043-3FF4907BB7CB}"/>
              </a:ext>
            </a:extLst>
          </p:cNvPr>
          <p:cNvSpPr txBox="1"/>
          <p:nvPr/>
        </p:nvSpPr>
        <p:spPr>
          <a:xfrm>
            <a:off x="5129205" y="4496489"/>
            <a:ext cx="361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locations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in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each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document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5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15D9F9-3CE8-8F44-B0D3-C20E8E2D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Indexing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D807E5-5063-5848-AF78-B0259D25455A}"/>
              </a:ext>
            </a:extLst>
          </p:cNvPr>
          <p:cNvSpPr/>
          <p:nvPr/>
        </p:nvSpPr>
        <p:spPr>
          <a:xfrm>
            <a:off x="5022877" y="497994"/>
            <a:ext cx="607807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Doc 0 : "</a:t>
            </a:r>
            <a:r>
              <a:rPr lang="en-US" b="1" dirty="0">
                <a:solidFill>
                  <a:srgbClr val="00B050"/>
                </a:solidFill>
              </a:rPr>
              <a:t>hello world</a:t>
            </a:r>
            <a:r>
              <a:rPr lang="en-US" b="1" dirty="0">
                <a:solidFill>
                  <a:srgbClr val="0070C0"/>
                </a:solidFill>
              </a:rPr>
              <a:t>",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Doc 1 : "hello",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Doc 2 : "world",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Doc 3 : "world </a:t>
            </a:r>
            <a:r>
              <a:rPr lang="en-US" b="1" strike="sngStrike" dirty="0">
                <a:solidFill>
                  <a:srgbClr val="FF0000"/>
                </a:solidFill>
              </a:rPr>
              <a:t>world hello</a:t>
            </a:r>
            <a:r>
              <a:rPr lang="en-US" b="1" dirty="0">
                <a:solidFill>
                  <a:srgbClr val="0070C0"/>
                </a:solidFill>
              </a:rPr>
              <a:t>",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Doc 4 : "</a:t>
            </a:r>
            <a:r>
              <a:rPr lang="en-US" b="1" dirty="0" err="1">
                <a:solidFill>
                  <a:srgbClr val="0070C0"/>
                </a:solidFill>
              </a:rPr>
              <a:t>seattle</a:t>
            </a:r>
            <a:r>
              <a:rPr lang="en-US" b="1" dirty="0">
                <a:solidFill>
                  <a:srgbClr val="0070C0"/>
                </a:solidFill>
              </a:rPr>
              <a:t> rains hello </a:t>
            </a:r>
            <a:r>
              <a:rPr lang="en-US" b="1" dirty="0" err="1">
                <a:solidFill>
                  <a:srgbClr val="0070C0"/>
                </a:solidFill>
              </a:rPr>
              <a:t>abc</a:t>
            </a:r>
            <a:r>
              <a:rPr lang="en-US" b="1" dirty="0">
                <a:solidFill>
                  <a:srgbClr val="0070C0"/>
                </a:solidFill>
              </a:rPr>
              <a:t> world",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Doc 5: "</a:t>
            </a:r>
            <a:r>
              <a:rPr lang="en-US" b="1" dirty="0" err="1">
                <a:solidFill>
                  <a:srgbClr val="0070C0"/>
                </a:solidFill>
              </a:rPr>
              <a:t>sunday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hello world</a:t>
            </a:r>
            <a:r>
              <a:rPr lang="en-US" b="1" dirty="0">
                <a:solidFill>
                  <a:srgbClr val="0070C0"/>
                </a:solidFill>
              </a:rPr>
              <a:t> fun"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9296C9-DC5A-8345-81B5-E91560C6489C}"/>
              </a:ext>
            </a:extLst>
          </p:cNvPr>
          <p:cNvSpPr txBox="1"/>
          <p:nvPr/>
        </p:nvSpPr>
        <p:spPr>
          <a:xfrm>
            <a:off x="4678852" y="2229584"/>
            <a:ext cx="2149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Search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“hello world”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5339E-4902-EC40-9ED8-F64A7EFCF126}"/>
              </a:ext>
            </a:extLst>
          </p:cNvPr>
          <p:cNvSpPr txBox="1"/>
          <p:nvPr/>
        </p:nvSpPr>
        <p:spPr>
          <a:xfrm>
            <a:off x="311435" y="3411695"/>
            <a:ext cx="329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Information</a:t>
            </a:r>
            <a:r>
              <a:rPr lang="zh-CN" altLang="en-US" b="1" dirty="0"/>
              <a:t> </a:t>
            </a:r>
            <a:r>
              <a:rPr lang="en-US" altLang="zh-CN" b="1" dirty="0"/>
              <a:t>required</a:t>
            </a:r>
            <a:r>
              <a:rPr lang="zh-CN" altLang="en-US" b="1" dirty="0"/>
              <a:t> </a:t>
            </a:r>
            <a:r>
              <a:rPr lang="en-US" altLang="zh-CN" b="1" dirty="0"/>
              <a:t>for</a:t>
            </a:r>
            <a:r>
              <a:rPr lang="zh-CN" altLang="en-US" b="1" dirty="0"/>
              <a:t> </a:t>
            </a:r>
            <a:r>
              <a:rPr lang="en-US" altLang="zh-CN" b="1" dirty="0"/>
              <a:t>search: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7330D7-BAA1-034F-BDB4-48E2BD581BDD}"/>
              </a:ext>
            </a:extLst>
          </p:cNvPr>
          <p:cNvSpPr txBox="1"/>
          <p:nvPr/>
        </p:nvSpPr>
        <p:spPr>
          <a:xfrm>
            <a:off x="3676649" y="2941685"/>
            <a:ext cx="4149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Which</a:t>
            </a:r>
            <a:r>
              <a:rPr lang="zh-CN" altLang="en-US" sz="2000" dirty="0"/>
              <a:t> </a:t>
            </a:r>
            <a:r>
              <a:rPr lang="en-US" altLang="zh-CN" sz="2000" dirty="0"/>
              <a:t>document</a:t>
            </a:r>
            <a:r>
              <a:rPr lang="zh-CN" altLang="en-US" sz="2000" dirty="0"/>
              <a:t> </a:t>
            </a:r>
            <a:r>
              <a:rPr lang="en-US" altLang="zh-CN" sz="2000" dirty="0"/>
              <a:t>contains</a:t>
            </a:r>
            <a:r>
              <a:rPr lang="zh-CN" altLang="en-US" sz="2000" dirty="0"/>
              <a:t> </a:t>
            </a:r>
            <a:r>
              <a:rPr lang="en-US" altLang="zh-CN" sz="2000" dirty="0"/>
              <a:t>both</a:t>
            </a:r>
            <a:r>
              <a:rPr lang="zh-CN" altLang="en-US" sz="2000" dirty="0"/>
              <a:t> </a:t>
            </a:r>
            <a:r>
              <a:rPr lang="en-US" altLang="zh-CN" sz="2000" dirty="0"/>
              <a:t>words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1675B9-DF24-0543-B7F0-41BC7A901BEB}"/>
              </a:ext>
            </a:extLst>
          </p:cNvPr>
          <p:cNvSpPr txBox="1"/>
          <p:nvPr/>
        </p:nvSpPr>
        <p:spPr>
          <a:xfrm>
            <a:off x="3676650" y="3952482"/>
            <a:ext cx="4415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Location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each</a:t>
            </a:r>
            <a:r>
              <a:rPr lang="zh-CN" altLang="en-US" sz="2000" dirty="0"/>
              <a:t> </a:t>
            </a:r>
            <a:r>
              <a:rPr lang="en-US" altLang="zh-CN" sz="2000" dirty="0"/>
              <a:t>word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each</a:t>
            </a:r>
            <a:r>
              <a:rPr lang="zh-CN" altLang="en-US" sz="2000" dirty="0"/>
              <a:t> </a:t>
            </a:r>
            <a:r>
              <a:rPr lang="en-US" altLang="zh-CN" sz="2000" dirty="0"/>
              <a:t>document</a:t>
            </a: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71214F-55EA-3B49-A41A-2BE0D58622AC}"/>
              </a:ext>
            </a:extLst>
          </p:cNvPr>
          <p:cNvSpPr txBox="1"/>
          <p:nvPr/>
        </p:nvSpPr>
        <p:spPr>
          <a:xfrm>
            <a:off x="3843330" y="3421220"/>
            <a:ext cx="3308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E18344"/>
                </a:solidFill>
              </a:rPr>
              <a:t>“world”</a:t>
            </a:r>
            <a:r>
              <a:rPr lang="zh-CN" altLang="en-US" b="1" dirty="0">
                <a:solidFill>
                  <a:srgbClr val="E18344"/>
                </a:solidFill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</a:t>
            </a:r>
            <a:r>
              <a:rPr lang="zh-CN" altLang="en-US" b="1" dirty="0">
                <a:solidFill>
                  <a:srgbClr val="E18344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documents[0,2,3,4,5]</a:t>
            </a:r>
            <a:endParaRPr lang="en-US" b="1" dirty="0">
              <a:solidFill>
                <a:srgbClr val="E1834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AC927F-75D5-C744-8043-3FF4907BB7CB}"/>
              </a:ext>
            </a:extLst>
          </p:cNvPr>
          <p:cNvSpPr txBox="1"/>
          <p:nvPr/>
        </p:nvSpPr>
        <p:spPr>
          <a:xfrm>
            <a:off x="3843330" y="4514522"/>
            <a:ext cx="2946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E18344"/>
                </a:solidFill>
              </a:rPr>
              <a:t>“world”</a:t>
            </a:r>
            <a:r>
              <a:rPr lang="zh-CN" altLang="en-US" b="1" dirty="0">
                <a:solidFill>
                  <a:srgbClr val="E18344"/>
                </a:solidFill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</a:t>
            </a:r>
            <a:r>
              <a:rPr lang="zh-CN" altLang="en-US" b="1" dirty="0">
                <a:solidFill>
                  <a:srgbClr val="E18344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doc</a:t>
            </a:r>
            <a:r>
              <a:rPr lang="zh-CN" altLang="en-US" b="1" dirty="0">
                <a:solidFill>
                  <a:srgbClr val="E18344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0</a:t>
            </a:r>
            <a:r>
              <a:rPr lang="zh-CN" altLang="en-US" b="1" dirty="0">
                <a:solidFill>
                  <a:srgbClr val="E18344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{position</a:t>
            </a:r>
            <a:r>
              <a:rPr lang="zh-CN" altLang="en-US" b="1" dirty="0">
                <a:solidFill>
                  <a:srgbClr val="E18344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1}</a:t>
            </a:r>
            <a:endParaRPr lang="en-US" b="1" dirty="0">
              <a:solidFill>
                <a:srgbClr val="E18344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B80E75-9F73-B34F-A24F-17E6E0F65F15}"/>
              </a:ext>
            </a:extLst>
          </p:cNvPr>
          <p:cNvSpPr txBox="1"/>
          <p:nvPr/>
        </p:nvSpPr>
        <p:spPr>
          <a:xfrm>
            <a:off x="4904005" y="4963279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doc</a:t>
            </a:r>
            <a:r>
              <a:rPr lang="zh-CN" altLang="en-US" b="1" dirty="0">
                <a:solidFill>
                  <a:srgbClr val="E18344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1</a:t>
            </a:r>
            <a:r>
              <a:rPr lang="zh-CN" altLang="en-US" b="1" dirty="0">
                <a:solidFill>
                  <a:srgbClr val="E18344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{}</a:t>
            </a:r>
            <a:endParaRPr lang="en-US" b="1" dirty="0">
              <a:solidFill>
                <a:srgbClr val="E18344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038450-855F-5243-9711-C8AD0CE00754}"/>
              </a:ext>
            </a:extLst>
          </p:cNvPr>
          <p:cNvSpPr txBox="1"/>
          <p:nvPr/>
        </p:nvSpPr>
        <p:spPr>
          <a:xfrm>
            <a:off x="4904004" y="5356722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doc</a:t>
            </a:r>
            <a:r>
              <a:rPr lang="zh-CN" altLang="en-US" b="1" dirty="0">
                <a:solidFill>
                  <a:srgbClr val="E18344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2</a:t>
            </a:r>
            <a:r>
              <a:rPr lang="zh-CN" altLang="en-US" b="1" dirty="0">
                <a:solidFill>
                  <a:srgbClr val="E18344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{position0}</a:t>
            </a:r>
            <a:endParaRPr lang="en-US" b="1" dirty="0">
              <a:solidFill>
                <a:srgbClr val="E18344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9139A6-56B7-0848-8B99-4156BF4200EB}"/>
              </a:ext>
            </a:extLst>
          </p:cNvPr>
          <p:cNvSpPr txBox="1"/>
          <p:nvPr/>
        </p:nvSpPr>
        <p:spPr>
          <a:xfrm>
            <a:off x="4904004" y="5699182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doc</a:t>
            </a:r>
            <a:r>
              <a:rPr lang="zh-CN" altLang="en-US" b="1" dirty="0">
                <a:solidFill>
                  <a:srgbClr val="E18344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3</a:t>
            </a:r>
            <a:r>
              <a:rPr lang="zh-CN" altLang="en-US" b="1" dirty="0">
                <a:solidFill>
                  <a:srgbClr val="E18344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{position</a:t>
            </a:r>
            <a:r>
              <a:rPr lang="zh-CN" altLang="en-US" b="1" dirty="0">
                <a:solidFill>
                  <a:srgbClr val="E18344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0</a:t>
            </a:r>
            <a:r>
              <a:rPr lang="zh-CN" altLang="en-US" b="1" dirty="0">
                <a:solidFill>
                  <a:srgbClr val="E18344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&amp;</a:t>
            </a:r>
            <a:r>
              <a:rPr lang="zh-CN" altLang="en-US" b="1" dirty="0">
                <a:solidFill>
                  <a:srgbClr val="E18344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1}</a:t>
            </a:r>
            <a:endParaRPr lang="en-US" b="1" dirty="0">
              <a:solidFill>
                <a:srgbClr val="E18344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48991E-DF82-2D4B-AF85-DF8688B1F271}"/>
              </a:ext>
            </a:extLst>
          </p:cNvPr>
          <p:cNvSpPr txBox="1"/>
          <p:nvPr/>
        </p:nvSpPr>
        <p:spPr>
          <a:xfrm>
            <a:off x="4904004" y="6050901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doc</a:t>
            </a:r>
            <a:r>
              <a:rPr lang="zh-CN" altLang="en-US" b="1" dirty="0">
                <a:solidFill>
                  <a:srgbClr val="E18344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4</a:t>
            </a:r>
            <a:r>
              <a:rPr lang="zh-CN" altLang="en-US" b="1" dirty="0">
                <a:solidFill>
                  <a:srgbClr val="E18344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{position</a:t>
            </a:r>
            <a:r>
              <a:rPr lang="zh-CN" altLang="en-US" b="1" dirty="0">
                <a:solidFill>
                  <a:srgbClr val="E18344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4}</a:t>
            </a:r>
            <a:endParaRPr lang="en-US" b="1" dirty="0">
              <a:solidFill>
                <a:srgbClr val="E18344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929F66-B986-DA45-A696-250110A5F922}"/>
              </a:ext>
            </a:extLst>
          </p:cNvPr>
          <p:cNvSpPr txBox="1"/>
          <p:nvPr/>
        </p:nvSpPr>
        <p:spPr>
          <a:xfrm>
            <a:off x="4904004" y="6402620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doc</a:t>
            </a:r>
            <a:r>
              <a:rPr lang="zh-CN" altLang="en-US" b="1" dirty="0">
                <a:solidFill>
                  <a:srgbClr val="E18344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5</a:t>
            </a:r>
            <a:r>
              <a:rPr lang="zh-CN" altLang="en-US" b="1" dirty="0">
                <a:solidFill>
                  <a:srgbClr val="E18344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{position</a:t>
            </a:r>
            <a:r>
              <a:rPr lang="zh-CN" altLang="en-US" b="1" dirty="0">
                <a:solidFill>
                  <a:srgbClr val="E18344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2}</a:t>
            </a:r>
            <a:endParaRPr lang="en-US" b="1" dirty="0">
              <a:solidFill>
                <a:srgbClr val="E183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75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4" grpId="0"/>
      <p:bldP spid="15" grpId="0"/>
      <p:bldP spid="1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15D9F9-3CE8-8F44-B0D3-C20E8E2D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Indexing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5339E-4902-EC40-9ED8-F64A7EFCF126}"/>
              </a:ext>
            </a:extLst>
          </p:cNvPr>
          <p:cNvSpPr txBox="1"/>
          <p:nvPr/>
        </p:nvSpPr>
        <p:spPr>
          <a:xfrm>
            <a:off x="520985" y="1973420"/>
            <a:ext cx="329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Information</a:t>
            </a:r>
            <a:r>
              <a:rPr lang="zh-CN" altLang="en-US" b="1" dirty="0"/>
              <a:t> </a:t>
            </a:r>
            <a:r>
              <a:rPr lang="en-US" altLang="zh-CN" b="1" dirty="0"/>
              <a:t>required</a:t>
            </a:r>
            <a:r>
              <a:rPr lang="zh-CN" altLang="en-US" b="1" dirty="0"/>
              <a:t> </a:t>
            </a:r>
            <a:r>
              <a:rPr lang="en-US" altLang="zh-CN" b="1" dirty="0"/>
              <a:t>for</a:t>
            </a:r>
            <a:r>
              <a:rPr lang="zh-CN" altLang="en-US" b="1" dirty="0"/>
              <a:t> </a:t>
            </a:r>
            <a:r>
              <a:rPr lang="en-US" altLang="zh-CN" b="1" dirty="0"/>
              <a:t>search: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7330D7-BAA1-034F-BDB4-48E2BD581BDD}"/>
              </a:ext>
            </a:extLst>
          </p:cNvPr>
          <p:cNvSpPr txBox="1"/>
          <p:nvPr/>
        </p:nvSpPr>
        <p:spPr>
          <a:xfrm>
            <a:off x="3886199" y="1503410"/>
            <a:ext cx="4149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Which</a:t>
            </a:r>
            <a:r>
              <a:rPr lang="zh-CN" altLang="en-US" sz="2000" dirty="0"/>
              <a:t> </a:t>
            </a:r>
            <a:r>
              <a:rPr lang="en-US" altLang="zh-CN" sz="2000" dirty="0"/>
              <a:t>document</a:t>
            </a:r>
            <a:r>
              <a:rPr lang="zh-CN" altLang="en-US" sz="2000" dirty="0"/>
              <a:t> </a:t>
            </a:r>
            <a:r>
              <a:rPr lang="en-US" altLang="zh-CN" sz="2000" dirty="0"/>
              <a:t>contains</a:t>
            </a:r>
            <a:r>
              <a:rPr lang="zh-CN" altLang="en-US" sz="2000" dirty="0"/>
              <a:t> </a:t>
            </a:r>
            <a:r>
              <a:rPr lang="en-US" altLang="zh-CN" sz="2000" dirty="0"/>
              <a:t>both</a:t>
            </a:r>
            <a:r>
              <a:rPr lang="zh-CN" altLang="en-US" sz="2000" dirty="0"/>
              <a:t> </a:t>
            </a:r>
            <a:r>
              <a:rPr lang="en-US" altLang="zh-CN" sz="2000" dirty="0"/>
              <a:t>words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1675B9-DF24-0543-B7F0-41BC7A901BEB}"/>
              </a:ext>
            </a:extLst>
          </p:cNvPr>
          <p:cNvSpPr txBox="1"/>
          <p:nvPr/>
        </p:nvSpPr>
        <p:spPr>
          <a:xfrm>
            <a:off x="3886200" y="2514207"/>
            <a:ext cx="4415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Location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each</a:t>
            </a:r>
            <a:r>
              <a:rPr lang="zh-CN" altLang="en-US" sz="2000" dirty="0"/>
              <a:t> </a:t>
            </a:r>
            <a:r>
              <a:rPr lang="en-US" altLang="zh-CN" sz="2000" dirty="0"/>
              <a:t>word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each</a:t>
            </a:r>
            <a:r>
              <a:rPr lang="zh-CN" altLang="en-US" sz="2000" dirty="0"/>
              <a:t> </a:t>
            </a:r>
            <a:r>
              <a:rPr lang="en-US" altLang="zh-CN" sz="2000" dirty="0"/>
              <a:t>document</a:t>
            </a: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71214F-55EA-3B49-A41A-2BE0D58622AC}"/>
              </a:ext>
            </a:extLst>
          </p:cNvPr>
          <p:cNvSpPr txBox="1"/>
          <p:nvPr/>
        </p:nvSpPr>
        <p:spPr>
          <a:xfrm>
            <a:off x="4052880" y="1982945"/>
            <a:ext cx="3308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E18344"/>
                </a:solidFill>
              </a:rPr>
              <a:t>“world”</a:t>
            </a:r>
            <a:r>
              <a:rPr lang="zh-CN" altLang="en-US" b="1" dirty="0">
                <a:solidFill>
                  <a:srgbClr val="E18344"/>
                </a:solidFill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</a:t>
            </a:r>
            <a:r>
              <a:rPr lang="zh-CN" altLang="en-US" b="1" dirty="0">
                <a:solidFill>
                  <a:srgbClr val="E18344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documents[0,2,3,4,5]</a:t>
            </a:r>
            <a:endParaRPr lang="en-US" b="1" dirty="0">
              <a:solidFill>
                <a:srgbClr val="E1834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AC927F-75D5-C744-8043-3FF4907BB7CB}"/>
              </a:ext>
            </a:extLst>
          </p:cNvPr>
          <p:cNvSpPr txBox="1"/>
          <p:nvPr/>
        </p:nvSpPr>
        <p:spPr>
          <a:xfrm>
            <a:off x="4052880" y="3076247"/>
            <a:ext cx="2946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E18344"/>
                </a:solidFill>
              </a:rPr>
              <a:t>“world”</a:t>
            </a:r>
            <a:r>
              <a:rPr lang="zh-CN" altLang="en-US" b="1" dirty="0">
                <a:solidFill>
                  <a:srgbClr val="E18344"/>
                </a:solidFill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</a:t>
            </a:r>
            <a:r>
              <a:rPr lang="zh-CN" altLang="en-US" b="1" dirty="0">
                <a:solidFill>
                  <a:srgbClr val="E18344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doc</a:t>
            </a:r>
            <a:r>
              <a:rPr lang="zh-CN" altLang="en-US" b="1" dirty="0">
                <a:solidFill>
                  <a:srgbClr val="E18344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0</a:t>
            </a:r>
            <a:r>
              <a:rPr lang="zh-CN" altLang="en-US" b="1" dirty="0">
                <a:solidFill>
                  <a:srgbClr val="E18344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{position</a:t>
            </a:r>
            <a:r>
              <a:rPr lang="zh-CN" altLang="en-US" b="1" dirty="0">
                <a:solidFill>
                  <a:srgbClr val="E18344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1}</a:t>
            </a:r>
            <a:endParaRPr lang="en-US" b="1" dirty="0">
              <a:solidFill>
                <a:srgbClr val="E18344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B80E75-9F73-B34F-A24F-17E6E0F65F15}"/>
              </a:ext>
            </a:extLst>
          </p:cNvPr>
          <p:cNvSpPr txBox="1"/>
          <p:nvPr/>
        </p:nvSpPr>
        <p:spPr>
          <a:xfrm>
            <a:off x="5113555" y="3525004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doc</a:t>
            </a:r>
            <a:r>
              <a:rPr lang="zh-CN" altLang="en-US" b="1" dirty="0">
                <a:solidFill>
                  <a:srgbClr val="E18344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1</a:t>
            </a:r>
            <a:r>
              <a:rPr lang="zh-CN" altLang="en-US" b="1" dirty="0">
                <a:solidFill>
                  <a:srgbClr val="E18344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{}</a:t>
            </a:r>
            <a:endParaRPr lang="en-US" b="1" dirty="0">
              <a:solidFill>
                <a:srgbClr val="E18344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038450-855F-5243-9711-C8AD0CE00754}"/>
              </a:ext>
            </a:extLst>
          </p:cNvPr>
          <p:cNvSpPr txBox="1"/>
          <p:nvPr/>
        </p:nvSpPr>
        <p:spPr>
          <a:xfrm>
            <a:off x="5113554" y="391844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doc</a:t>
            </a:r>
            <a:r>
              <a:rPr lang="zh-CN" altLang="en-US" b="1" dirty="0">
                <a:solidFill>
                  <a:srgbClr val="E18344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2</a:t>
            </a:r>
            <a:r>
              <a:rPr lang="zh-CN" altLang="en-US" b="1" dirty="0">
                <a:solidFill>
                  <a:srgbClr val="E18344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{position0}</a:t>
            </a:r>
            <a:endParaRPr lang="en-US" b="1" dirty="0">
              <a:solidFill>
                <a:srgbClr val="E18344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9139A6-56B7-0848-8B99-4156BF4200EB}"/>
              </a:ext>
            </a:extLst>
          </p:cNvPr>
          <p:cNvSpPr txBox="1"/>
          <p:nvPr/>
        </p:nvSpPr>
        <p:spPr>
          <a:xfrm>
            <a:off x="5113554" y="4260907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doc</a:t>
            </a:r>
            <a:r>
              <a:rPr lang="zh-CN" altLang="en-US" b="1" dirty="0">
                <a:solidFill>
                  <a:srgbClr val="E18344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3</a:t>
            </a:r>
            <a:r>
              <a:rPr lang="zh-CN" altLang="en-US" b="1" dirty="0">
                <a:solidFill>
                  <a:srgbClr val="E18344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{position</a:t>
            </a:r>
            <a:r>
              <a:rPr lang="zh-CN" altLang="en-US" b="1" dirty="0">
                <a:solidFill>
                  <a:srgbClr val="E18344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0</a:t>
            </a:r>
            <a:r>
              <a:rPr lang="zh-CN" altLang="en-US" b="1" dirty="0">
                <a:solidFill>
                  <a:srgbClr val="E18344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&amp;</a:t>
            </a:r>
            <a:r>
              <a:rPr lang="zh-CN" altLang="en-US" b="1" dirty="0">
                <a:solidFill>
                  <a:srgbClr val="E18344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1}</a:t>
            </a:r>
            <a:endParaRPr lang="en-US" b="1" dirty="0">
              <a:solidFill>
                <a:srgbClr val="E18344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48991E-DF82-2D4B-AF85-DF8688B1F271}"/>
              </a:ext>
            </a:extLst>
          </p:cNvPr>
          <p:cNvSpPr txBox="1"/>
          <p:nvPr/>
        </p:nvSpPr>
        <p:spPr>
          <a:xfrm>
            <a:off x="5113554" y="4612626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doc</a:t>
            </a:r>
            <a:r>
              <a:rPr lang="zh-CN" altLang="en-US" b="1" dirty="0">
                <a:solidFill>
                  <a:srgbClr val="E18344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4</a:t>
            </a:r>
            <a:r>
              <a:rPr lang="zh-CN" altLang="en-US" b="1" dirty="0">
                <a:solidFill>
                  <a:srgbClr val="E18344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{position</a:t>
            </a:r>
            <a:r>
              <a:rPr lang="zh-CN" altLang="en-US" b="1" dirty="0">
                <a:solidFill>
                  <a:srgbClr val="E18344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4}</a:t>
            </a:r>
            <a:endParaRPr lang="en-US" b="1" dirty="0">
              <a:solidFill>
                <a:srgbClr val="E18344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929F66-B986-DA45-A696-250110A5F922}"/>
              </a:ext>
            </a:extLst>
          </p:cNvPr>
          <p:cNvSpPr txBox="1"/>
          <p:nvPr/>
        </p:nvSpPr>
        <p:spPr>
          <a:xfrm>
            <a:off x="5113554" y="4964345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doc</a:t>
            </a:r>
            <a:r>
              <a:rPr lang="zh-CN" altLang="en-US" b="1" dirty="0">
                <a:solidFill>
                  <a:srgbClr val="E18344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5</a:t>
            </a:r>
            <a:r>
              <a:rPr lang="zh-CN" altLang="en-US" b="1" dirty="0">
                <a:solidFill>
                  <a:srgbClr val="E18344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{position</a:t>
            </a:r>
            <a:r>
              <a:rPr lang="zh-CN" altLang="en-US" b="1" dirty="0">
                <a:solidFill>
                  <a:srgbClr val="E18344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rgbClr val="E18344"/>
                </a:solidFill>
                <a:sym typeface="Wingdings" pitchFamily="2" charset="2"/>
              </a:rPr>
              <a:t>2}</a:t>
            </a:r>
            <a:endParaRPr lang="en-US" b="1" dirty="0">
              <a:solidFill>
                <a:srgbClr val="E18344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DCAB51-853D-2F45-B90A-A3641A832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" y="5976829"/>
            <a:ext cx="6997700" cy="355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DD49B7A9-8D7D-9A43-9FA0-5F166B1B94EC}"/>
              </a:ext>
            </a:extLst>
          </p:cNvPr>
          <p:cNvCxnSpPr>
            <a:cxnSpLocks/>
            <a:stCxn id="23" idx="2"/>
            <a:endCxn id="18" idx="0"/>
          </p:cNvCxnSpPr>
          <p:nvPr/>
        </p:nvCxnSpPr>
        <p:spPr>
          <a:xfrm rot="5400000">
            <a:off x="1624801" y="2948777"/>
            <a:ext cx="2451112" cy="3443287"/>
          </a:xfrm>
          <a:prstGeom prst="bentConnector3">
            <a:avLst>
              <a:gd name="adj1" fmla="val 16969"/>
            </a:avLst>
          </a:prstGeom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EFE8E7C-F642-C848-A616-BB821C54DCCD}"/>
              </a:ext>
            </a:extLst>
          </p:cNvPr>
          <p:cNvSpPr/>
          <p:nvPr/>
        </p:nvSpPr>
        <p:spPr>
          <a:xfrm>
            <a:off x="781050" y="5895976"/>
            <a:ext cx="695325" cy="51435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17C7D27-BE45-9745-BE88-BF26B493D367}"/>
              </a:ext>
            </a:extLst>
          </p:cNvPr>
          <p:cNvSpPr/>
          <p:nvPr/>
        </p:nvSpPr>
        <p:spPr>
          <a:xfrm>
            <a:off x="1642819" y="5895976"/>
            <a:ext cx="566982" cy="51435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FE57E5-6E52-054A-B1D3-FC26234306D0}"/>
              </a:ext>
            </a:extLst>
          </p:cNvPr>
          <p:cNvSpPr/>
          <p:nvPr/>
        </p:nvSpPr>
        <p:spPr>
          <a:xfrm>
            <a:off x="2376245" y="5895976"/>
            <a:ext cx="1271829" cy="53054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878C37-6E44-3047-9469-AD9A92DA409E}"/>
              </a:ext>
            </a:extLst>
          </p:cNvPr>
          <p:cNvSpPr/>
          <p:nvPr/>
        </p:nvSpPr>
        <p:spPr>
          <a:xfrm>
            <a:off x="4169690" y="3098789"/>
            <a:ext cx="804619" cy="3460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8A66B5F-EC33-9B4D-AF26-9780FC753A27}"/>
              </a:ext>
            </a:extLst>
          </p:cNvPr>
          <p:cNvSpPr/>
          <p:nvPr/>
        </p:nvSpPr>
        <p:spPr>
          <a:xfrm>
            <a:off x="5113554" y="3171825"/>
            <a:ext cx="644064" cy="215245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644C47C2-FA95-F34A-9A81-108CC4F37A1C}"/>
              </a:ext>
            </a:extLst>
          </p:cNvPr>
          <p:cNvCxnSpPr>
            <a:cxnSpLocks/>
            <a:stCxn id="25" idx="1"/>
            <a:endCxn id="19" idx="0"/>
          </p:cNvCxnSpPr>
          <p:nvPr/>
        </p:nvCxnSpPr>
        <p:spPr>
          <a:xfrm rot="10800000" flipV="1">
            <a:off x="1926310" y="4248052"/>
            <a:ext cx="3187244" cy="1647924"/>
          </a:xfrm>
          <a:prstGeom prst="bentConnector2">
            <a:avLst/>
          </a:prstGeom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3F749F8-85A0-5C44-BC59-99F49406F649}"/>
              </a:ext>
            </a:extLst>
          </p:cNvPr>
          <p:cNvSpPr/>
          <p:nvPr/>
        </p:nvSpPr>
        <p:spPr>
          <a:xfrm>
            <a:off x="5810916" y="4311890"/>
            <a:ext cx="1545559" cy="3460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0C94DEDC-AD6C-AA46-803C-2163691DEC03}"/>
              </a:ext>
            </a:extLst>
          </p:cNvPr>
          <p:cNvCxnSpPr>
            <a:cxnSpLocks/>
            <a:stCxn id="30" idx="2"/>
            <a:endCxn id="20" idx="0"/>
          </p:cNvCxnSpPr>
          <p:nvPr/>
        </p:nvCxnSpPr>
        <p:spPr>
          <a:xfrm rot="5400000">
            <a:off x="4178923" y="3491202"/>
            <a:ext cx="1238011" cy="3571536"/>
          </a:xfrm>
          <a:prstGeom prst="bentConnector3">
            <a:avLst>
              <a:gd name="adj1" fmla="val 73851"/>
            </a:avLst>
          </a:prstGeom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68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3" grpId="0" animBg="1"/>
      <p:bldP spid="25" grpId="0" animBg="1"/>
      <p:bldP spid="3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421C0A-B07A-0941-ABA6-1C8ED3A50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858" y="4660900"/>
            <a:ext cx="2971800" cy="2197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1A9B00-D6A7-3344-8C24-A892F1E57A44}"/>
              </a:ext>
            </a:extLst>
          </p:cNvPr>
          <p:cNvSpPr txBox="1"/>
          <p:nvPr/>
        </p:nvSpPr>
        <p:spPr>
          <a:xfrm>
            <a:off x="3392720" y="2358797"/>
            <a:ext cx="3905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word </a:t>
            </a:r>
            <a:r>
              <a:rPr lang="en-US" sz="2400" b="1" dirty="0">
                <a:solidFill>
                  <a:srgbClr val="0070C0"/>
                </a:solidFill>
                <a:sym typeface="Wingdings" pitchFamily="2" charset="2"/>
              </a:rPr>
              <a:t> document + location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5339E-4902-EC40-9ED8-F64A7EFCF126}"/>
              </a:ext>
            </a:extLst>
          </p:cNvPr>
          <p:cNvSpPr txBox="1"/>
          <p:nvPr/>
        </p:nvSpPr>
        <p:spPr>
          <a:xfrm>
            <a:off x="1779073" y="2329951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Indexing</a:t>
            </a:r>
            <a:r>
              <a:rPr lang="en-US" sz="2400" dirty="0"/>
              <a:t>: 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53FE9102-1734-7645-8492-E648CE725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altLang="zh-CN" dirty="0"/>
              <a:t>Indexing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4B5034-6941-3C42-BA6A-889779467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541" y="123953"/>
            <a:ext cx="2921117" cy="14871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23671A4-54BB-5B41-A1F0-2B3075E1F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980" y="3568192"/>
            <a:ext cx="2992287" cy="30638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4F00725-D59C-7B46-9E0B-BC1F4C20B7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1995" y="3568191"/>
            <a:ext cx="3172539" cy="302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514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A48B19-2589-C24E-AB9E-09BCA5E2F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Puzzle</a:t>
            </a:r>
            <a:endParaRPr lang="en-US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E09FE6A3-9E77-5C4D-940D-900D65190DE2}"/>
              </a:ext>
            </a:extLst>
          </p:cNvPr>
          <p:cNvSpPr/>
          <p:nvPr/>
        </p:nvSpPr>
        <p:spPr>
          <a:xfrm>
            <a:off x="4222930" y="1564417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A8E7DBE5-6A46-D54E-A367-520AD5FD321B}"/>
              </a:ext>
            </a:extLst>
          </p:cNvPr>
          <p:cNvSpPr/>
          <p:nvPr/>
        </p:nvSpPr>
        <p:spPr>
          <a:xfrm>
            <a:off x="5475219" y="1564417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DA2A5AD9-2D7A-034D-9FF9-594EDB84A332}"/>
              </a:ext>
            </a:extLst>
          </p:cNvPr>
          <p:cNvSpPr/>
          <p:nvPr/>
        </p:nvSpPr>
        <p:spPr>
          <a:xfrm>
            <a:off x="4251010" y="284242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7CAEBA4A-9ACF-D348-8E50-1B9513AAB49D}"/>
              </a:ext>
            </a:extLst>
          </p:cNvPr>
          <p:cNvSpPr/>
          <p:nvPr/>
        </p:nvSpPr>
        <p:spPr>
          <a:xfrm>
            <a:off x="5531379" y="284242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024AE041-CC93-324D-AA9B-F2D34B586F19}"/>
              </a:ext>
            </a:extLst>
          </p:cNvPr>
          <p:cNvSpPr/>
          <p:nvPr/>
        </p:nvSpPr>
        <p:spPr>
          <a:xfrm>
            <a:off x="6727509" y="1564417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5B1CB840-E81F-414A-9DDE-4B655D39AC67}"/>
              </a:ext>
            </a:extLst>
          </p:cNvPr>
          <p:cNvSpPr/>
          <p:nvPr/>
        </p:nvSpPr>
        <p:spPr>
          <a:xfrm>
            <a:off x="8092115" y="284242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3FC4CED3-61AB-ED46-B651-AF2669BB07C2}"/>
              </a:ext>
            </a:extLst>
          </p:cNvPr>
          <p:cNvSpPr/>
          <p:nvPr/>
        </p:nvSpPr>
        <p:spPr>
          <a:xfrm>
            <a:off x="6811748" y="2842423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Weighing scale drawing free vector download (92,038 Free vector) for  commercial use. format: ai, eps, cdr, svg vector illustration graphic art  design sort by unpopular first">
            <a:extLst>
              <a:ext uri="{FF2B5EF4-FFF2-40B4-BE49-F238E27FC236}">
                <a16:creationId xmlns:a16="http://schemas.microsoft.com/office/drawing/2014/main" id="{0B076C86-CBB2-5047-A54D-F306D2A94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810" y="5312883"/>
            <a:ext cx="2979289" cy="145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be 5">
            <a:extLst>
              <a:ext uri="{FF2B5EF4-FFF2-40B4-BE49-F238E27FC236}">
                <a16:creationId xmlns:a16="http://schemas.microsoft.com/office/drawing/2014/main" id="{C318D115-6585-8848-B688-78FD79179AF6}"/>
              </a:ext>
            </a:extLst>
          </p:cNvPr>
          <p:cNvSpPr/>
          <p:nvPr/>
        </p:nvSpPr>
        <p:spPr>
          <a:xfrm>
            <a:off x="1250898" y="478437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BC40FFBA-9DE8-334A-9AB8-5278A38E6743}"/>
              </a:ext>
            </a:extLst>
          </p:cNvPr>
          <p:cNvSpPr/>
          <p:nvPr/>
        </p:nvSpPr>
        <p:spPr>
          <a:xfrm>
            <a:off x="3057142" y="478437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3276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6F97DD-A9F8-184F-B7FD-B9D9F47CE0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0306" y="2165350"/>
            <a:ext cx="7970345" cy="3082925"/>
          </a:xfrm>
        </p:spPr>
        <p:txBody>
          <a:bodyPr/>
          <a:lstStyle/>
          <a:p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Loop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through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each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document</a:t>
            </a:r>
          </a:p>
          <a:p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Split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each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document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(a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String)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by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white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spaces</a:t>
            </a:r>
          </a:p>
          <a:p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Add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the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location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of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each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word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into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the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index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map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CEA8F9-5DBB-A245-8C05-3053EAA49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Indexing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B28B36-8B1B-DD46-B65F-9E92C8D28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794" y="4135437"/>
            <a:ext cx="5041900" cy="40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415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1C93E0-7479-3D4F-82BE-43472C3AD9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9396" y="2577422"/>
            <a:ext cx="5049536" cy="2787650"/>
          </a:xfrm>
        </p:spPr>
        <p:txBody>
          <a:bodyPr/>
          <a:lstStyle/>
          <a:p>
            <a:r>
              <a:rPr lang="en-US" dirty="0"/>
              <a:t>Worst case scenario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Usage of resources</a:t>
            </a:r>
          </a:p>
          <a:p>
            <a:pPr lvl="1"/>
            <a:r>
              <a:rPr lang="en-US" dirty="0"/>
              <a:t>Number of Comparison</a:t>
            </a:r>
          </a:p>
          <a:p>
            <a:pPr lvl="1"/>
            <a:r>
              <a:rPr lang="en-US" dirty="0"/>
              <a:t>Memory allocation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79A490-F272-954C-8E10-0B8620C67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</p:txBody>
      </p:sp>
      <p:pic>
        <p:nvPicPr>
          <p:cNvPr id="3074" name="Picture 2" descr="Gears Machine Light Bulb Idea Drawing Stock Vector - FreeImages.com">
            <a:extLst>
              <a:ext uri="{FF2B5EF4-FFF2-40B4-BE49-F238E27FC236}">
                <a16:creationId xmlns:a16="http://schemas.microsoft.com/office/drawing/2014/main" id="{1414353E-F4CB-6249-9CD3-2E9CD3028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349" y="251669"/>
            <a:ext cx="2279650" cy="278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1B3E57-C1FB-ED44-B499-24C57840F6A3}"/>
              </a:ext>
            </a:extLst>
          </p:cNvPr>
          <p:cNvSpPr txBox="1"/>
          <p:nvPr/>
        </p:nvSpPr>
        <p:spPr>
          <a:xfrm>
            <a:off x="3233181" y="3244334"/>
            <a:ext cx="3980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Finding the answer till the last weighting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BC3307-889D-4B4B-9933-1CA74C93C5FD}"/>
              </a:ext>
            </a:extLst>
          </p:cNvPr>
          <p:cNvSpPr txBox="1"/>
          <p:nvPr/>
        </p:nvSpPr>
        <p:spPr>
          <a:xfrm>
            <a:off x="3233180" y="5494491"/>
            <a:ext cx="267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Least amount of weighting</a:t>
            </a:r>
          </a:p>
        </p:txBody>
      </p:sp>
    </p:spTree>
    <p:extLst>
      <p:ext uri="{BB962C8B-B14F-4D97-AF65-F5344CB8AC3E}">
        <p14:creationId xmlns:p14="http://schemas.microsoft.com/office/powerpoint/2010/main" val="558674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ighing scale drawing free vector download (92,038 Free vector) for  commercial use. format: ai, eps, cdr, svg vector illustration graphic art  design sort by unpopular first">
            <a:extLst>
              <a:ext uri="{FF2B5EF4-FFF2-40B4-BE49-F238E27FC236}">
                <a16:creationId xmlns:a16="http://schemas.microsoft.com/office/drawing/2014/main" id="{0B076C86-CBB2-5047-A54D-F306D2A94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912" y="4480293"/>
            <a:ext cx="4590827" cy="224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1A48B19-2589-C24E-AB9E-09BCA5E2F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Puzzle</a:t>
            </a:r>
            <a:endParaRPr lang="en-US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C318D115-6585-8848-B688-78FD79179AF6}"/>
              </a:ext>
            </a:extLst>
          </p:cNvPr>
          <p:cNvSpPr/>
          <p:nvPr/>
        </p:nvSpPr>
        <p:spPr>
          <a:xfrm>
            <a:off x="1009287" y="193408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E09FE6A3-9E77-5C4D-940D-900D65190DE2}"/>
              </a:ext>
            </a:extLst>
          </p:cNvPr>
          <p:cNvSpPr/>
          <p:nvPr/>
        </p:nvSpPr>
        <p:spPr>
          <a:xfrm>
            <a:off x="3080351" y="193408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A8E7DBE5-6A46-D54E-A367-520AD5FD321B}"/>
              </a:ext>
            </a:extLst>
          </p:cNvPr>
          <p:cNvSpPr/>
          <p:nvPr/>
        </p:nvSpPr>
        <p:spPr>
          <a:xfrm>
            <a:off x="2055401" y="193408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024AE041-CC93-324D-AA9B-F2D34B586F19}"/>
              </a:ext>
            </a:extLst>
          </p:cNvPr>
          <p:cNvSpPr/>
          <p:nvPr/>
        </p:nvSpPr>
        <p:spPr>
          <a:xfrm>
            <a:off x="4333679" y="193408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5B1CB840-E81F-414A-9DDE-4B655D39AC67}"/>
              </a:ext>
            </a:extLst>
          </p:cNvPr>
          <p:cNvSpPr/>
          <p:nvPr/>
        </p:nvSpPr>
        <p:spPr>
          <a:xfrm>
            <a:off x="6067289" y="1934086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6012BE28-189A-C749-AFC8-A104BC4F14EA}"/>
              </a:ext>
            </a:extLst>
          </p:cNvPr>
          <p:cNvSpPr/>
          <p:nvPr/>
        </p:nvSpPr>
        <p:spPr>
          <a:xfrm>
            <a:off x="1009287" y="3070815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D0B19DF7-65A3-1640-BEE8-9F9FBA20BFE1}"/>
              </a:ext>
            </a:extLst>
          </p:cNvPr>
          <p:cNvSpPr/>
          <p:nvPr/>
        </p:nvSpPr>
        <p:spPr>
          <a:xfrm>
            <a:off x="3080351" y="3070815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5B51D849-7CD4-444F-9300-B543092904DC}"/>
              </a:ext>
            </a:extLst>
          </p:cNvPr>
          <p:cNvSpPr/>
          <p:nvPr/>
        </p:nvSpPr>
        <p:spPr>
          <a:xfrm>
            <a:off x="2055401" y="3070815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D637FA1D-674E-8340-A07B-F2F7A89073E4}"/>
              </a:ext>
            </a:extLst>
          </p:cNvPr>
          <p:cNvSpPr/>
          <p:nvPr/>
        </p:nvSpPr>
        <p:spPr>
          <a:xfrm>
            <a:off x="4333679" y="3070815"/>
            <a:ext cx="838900" cy="8389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1818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13625</TotalTime>
  <Words>1763</Words>
  <Application>Microsoft Macintosh PowerPoint</Application>
  <PresentationFormat>On-screen Show (4:3)</PresentationFormat>
  <Paragraphs>407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70</vt:i4>
      </vt:variant>
    </vt:vector>
  </HeadingPairs>
  <TitlesOfParts>
    <vt:vector size="80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Cambria Math</vt:lpstr>
      <vt:lpstr>Lucida Grande</vt:lpstr>
      <vt:lpstr>Custom Design</vt:lpstr>
      <vt:lpstr>1_Custom Design</vt:lpstr>
      <vt:lpstr>PowerPoint Presentation</vt:lpstr>
      <vt:lpstr>CSS143 Computer Programming (II)</vt:lpstr>
      <vt:lpstr>Comparison</vt:lpstr>
      <vt:lpstr>Comparison</vt:lpstr>
      <vt:lpstr>Complexity</vt:lpstr>
      <vt:lpstr>PowerPoint Presentation</vt:lpstr>
      <vt:lpstr>Performance Puzzle</vt:lpstr>
      <vt:lpstr>Complexity</vt:lpstr>
      <vt:lpstr>Performance Puzzle</vt:lpstr>
      <vt:lpstr>Performance Puzzle</vt:lpstr>
      <vt:lpstr>Performance Puzzle</vt:lpstr>
      <vt:lpstr>Performance Puzzle</vt:lpstr>
      <vt:lpstr>Another example…</vt:lpstr>
      <vt:lpstr>PowerPoint Presentation</vt:lpstr>
      <vt:lpstr>Perf Tests</vt:lpstr>
      <vt:lpstr>PowerPoint Presentation</vt:lpstr>
      <vt:lpstr>PowerPoint Presentation</vt:lpstr>
      <vt:lpstr>PowerPoint Presentation</vt:lpstr>
      <vt:lpstr>PowerPoint Presentation</vt:lpstr>
      <vt:lpstr>Hashtable as a cache</vt:lpstr>
      <vt:lpstr>PowerPoint Presentation</vt:lpstr>
      <vt:lpstr>PowerPoint Presentation</vt:lpstr>
      <vt:lpstr>PowerPoint Presentation</vt:lpstr>
      <vt:lpstr>“Big O” notation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Complexity in Sorting Algorithms</vt:lpstr>
      <vt:lpstr>The Bubble Sort Story</vt:lpstr>
      <vt:lpstr>PowerPoint Presentation</vt:lpstr>
      <vt:lpstr>Sorting Algorithm</vt:lpstr>
      <vt:lpstr>Sorting Algorithm</vt:lpstr>
      <vt:lpstr>Sorting Algorithm</vt:lpstr>
      <vt:lpstr>Sorting Algorithm</vt:lpstr>
      <vt:lpstr>Sorting Algorithm</vt:lpstr>
      <vt:lpstr>Sorting Algorithm</vt:lpstr>
      <vt:lpstr>Sorting Algorithm</vt:lpstr>
      <vt:lpstr>PowerPoint Presentation</vt:lpstr>
      <vt:lpstr>Big O</vt:lpstr>
      <vt:lpstr>Bubble Sort Complexity</vt:lpstr>
      <vt:lpstr>Complexity in Sorting Algorithms</vt:lpstr>
      <vt:lpstr>PowerPoint Presentation</vt:lpstr>
      <vt:lpstr>Insertion Sort</vt:lpstr>
      <vt:lpstr>Insertion Sort</vt:lpstr>
      <vt:lpstr>Insertion Sort</vt:lpstr>
      <vt:lpstr>Insertion Sort</vt:lpstr>
      <vt:lpstr>Insertion Sort</vt:lpstr>
      <vt:lpstr>Insertion Sort complexity</vt:lpstr>
      <vt:lpstr>Insertion Sort complexity</vt:lpstr>
      <vt:lpstr>Insertion Sort</vt:lpstr>
      <vt:lpstr>Insertion Sort</vt:lpstr>
      <vt:lpstr>Insertion Sort</vt:lpstr>
      <vt:lpstr>Performance Puzzle</vt:lpstr>
      <vt:lpstr>Performance Puzzle</vt:lpstr>
      <vt:lpstr>PowerPoint Presentation</vt:lpstr>
      <vt:lpstr>PowerPoint Presentation</vt:lpstr>
      <vt:lpstr>Homework 6 Review</vt:lpstr>
      <vt:lpstr>PowerPoint Presentation</vt:lpstr>
      <vt:lpstr>PowerPoint Presentation</vt:lpstr>
      <vt:lpstr>PowerPoint Presentation</vt:lpstr>
      <vt:lpstr>Indexing</vt:lpstr>
      <vt:lpstr>Indexing</vt:lpstr>
      <vt:lpstr>Indexing</vt:lpstr>
      <vt:lpstr>Indexing</vt:lpstr>
      <vt:lpstr>Indexing</vt:lpstr>
      <vt:lpstr>Indexing</vt:lpstr>
      <vt:lpstr>Indexing</vt:lpstr>
      <vt:lpstr>Indexing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1131</cp:revision>
  <cp:lastPrinted>2016-02-10T20:19:12Z</cp:lastPrinted>
  <dcterms:created xsi:type="dcterms:W3CDTF">2014-10-14T00:51:43Z</dcterms:created>
  <dcterms:modified xsi:type="dcterms:W3CDTF">2020-12-01T01:37:32Z</dcterms:modified>
</cp:coreProperties>
</file>